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524488" cy="243109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A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1" autoAdjust="0"/>
    <p:restoredTop sz="94660"/>
  </p:normalViewPr>
  <p:slideViewPr>
    <p:cSldViewPr snapToGrid="0">
      <p:cViewPr varScale="1">
        <p:scale>
          <a:sx n="30" d="100"/>
          <a:sy n="30" d="100"/>
        </p:scale>
        <p:origin x="107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0561" y="3978673"/>
            <a:ext cx="32643366" cy="8463821"/>
          </a:xfrm>
        </p:spPr>
        <p:txBody>
          <a:bodyPr anchor="b"/>
          <a:lstStyle>
            <a:lvl1pPr algn="ctr">
              <a:defRPr sz="21269"/>
            </a:lvl1pPr>
          </a:lstStyle>
          <a:p>
            <a:r>
              <a:rPr lang="ja-JP" altLang="en-US"/>
              <a:t>マスター タイトルの書式設定</a:t>
            </a:r>
            <a:endParaRPr lang="en-US" dirty="0"/>
          </a:p>
        </p:txBody>
      </p:sp>
      <p:sp>
        <p:nvSpPr>
          <p:cNvPr id="3" name="Subtitle 2"/>
          <p:cNvSpPr>
            <a:spLocks noGrp="1"/>
          </p:cNvSpPr>
          <p:nvPr>
            <p:ph type="subTitle" idx="1"/>
          </p:nvPr>
        </p:nvSpPr>
        <p:spPr>
          <a:xfrm>
            <a:off x="5440561" y="12768891"/>
            <a:ext cx="32643366" cy="5869523"/>
          </a:xfrm>
        </p:spPr>
        <p:txBody>
          <a:bodyPr/>
          <a:lstStyle>
            <a:lvl1pPr marL="0" indent="0" algn="ctr">
              <a:buNone/>
              <a:defRPr sz="8508"/>
            </a:lvl1pPr>
            <a:lvl2pPr marL="1620728" indent="0" algn="ctr">
              <a:buNone/>
              <a:defRPr sz="7090"/>
            </a:lvl2pPr>
            <a:lvl3pPr marL="3241457" indent="0" algn="ctr">
              <a:buNone/>
              <a:defRPr sz="6381"/>
            </a:lvl3pPr>
            <a:lvl4pPr marL="4862185" indent="0" algn="ctr">
              <a:buNone/>
              <a:defRPr sz="5672"/>
            </a:lvl4pPr>
            <a:lvl5pPr marL="6482913" indent="0" algn="ctr">
              <a:buNone/>
              <a:defRPr sz="5672"/>
            </a:lvl5pPr>
            <a:lvl6pPr marL="8103641" indent="0" algn="ctr">
              <a:buNone/>
              <a:defRPr sz="5672"/>
            </a:lvl6pPr>
            <a:lvl7pPr marL="9724370" indent="0" algn="ctr">
              <a:buNone/>
              <a:defRPr sz="5672"/>
            </a:lvl7pPr>
            <a:lvl8pPr marL="11345098" indent="0" algn="ctr">
              <a:buNone/>
              <a:defRPr sz="5672"/>
            </a:lvl8pPr>
            <a:lvl9pPr marL="12965826" indent="0" algn="ctr">
              <a:buNone/>
              <a:defRPr sz="567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50978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4245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7212" y="1294334"/>
            <a:ext cx="9384968" cy="2060242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992309" y="1294334"/>
            <a:ext cx="27610847" cy="206024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66001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332747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969639" y="6060864"/>
            <a:ext cx="37539871" cy="10112689"/>
          </a:xfrm>
        </p:spPr>
        <p:txBody>
          <a:bodyPr anchor="b"/>
          <a:lstStyle>
            <a:lvl1pPr>
              <a:defRPr sz="2126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969639" y="16269223"/>
            <a:ext cx="37539871" cy="5318024"/>
          </a:xfrm>
        </p:spPr>
        <p:txBody>
          <a:bodyPr/>
          <a:lstStyle>
            <a:lvl1pPr marL="0" indent="0">
              <a:buNone/>
              <a:defRPr sz="8508">
                <a:solidFill>
                  <a:schemeClr val="tx1">
                    <a:tint val="75000"/>
                  </a:schemeClr>
                </a:solidFill>
              </a:defRPr>
            </a:lvl1pPr>
            <a:lvl2pPr marL="1620728" indent="0">
              <a:buNone/>
              <a:defRPr sz="7090">
                <a:solidFill>
                  <a:schemeClr val="tx1">
                    <a:tint val="75000"/>
                  </a:schemeClr>
                </a:solidFill>
              </a:defRPr>
            </a:lvl2pPr>
            <a:lvl3pPr marL="3241457" indent="0">
              <a:buNone/>
              <a:defRPr sz="6381">
                <a:solidFill>
                  <a:schemeClr val="tx1">
                    <a:tint val="75000"/>
                  </a:schemeClr>
                </a:solidFill>
              </a:defRPr>
            </a:lvl3pPr>
            <a:lvl4pPr marL="4862185" indent="0">
              <a:buNone/>
              <a:defRPr sz="5672">
                <a:solidFill>
                  <a:schemeClr val="tx1">
                    <a:tint val="75000"/>
                  </a:schemeClr>
                </a:solidFill>
              </a:defRPr>
            </a:lvl4pPr>
            <a:lvl5pPr marL="6482913" indent="0">
              <a:buNone/>
              <a:defRPr sz="5672">
                <a:solidFill>
                  <a:schemeClr val="tx1">
                    <a:tint val="75000"/>
                  </a:schemeClr>
                </a:solidFill>
              </a:defRPr>
            </a:lvl5pPr>
            <a:lvl6pPr marL="8103641" indent="0">
              <a:buNone/>
              <a:defRPr sz="5672">
                <a:solidFill>
                  <a:schemeClr val="tx1">
                    <a:tint val="75000"/>
                  </a:schemeClr>
                </a:solidFill>
              </a:defRPr>
            </a:lvl6pPr>
            <a:lvl7pPr marL="9724370" indent="0">
              <a:buNone/>
              <a:defRPr sz="5672">
                <a:solidFill>
                  <a:schemeClr val="tx1">
                    <a:tint val="75000"/>
                  </a:schemeClr>
                </a:solidFill>
              </a:defRPr>
            </a:lvl7pPr>
            <a:lvl8pPr marL="11345098" indent="0">
              <a:buNone/>
              <a:defRPr sz="5672">
                <a:solidFill>
                  <a:schemeClr val="tx1">
                    <a:tint val="75000"/>
                  </a:schemeClr>
                </a:solidFill>
              </a:defRPr>
            </a:lvl8pPr>
            <a:lvl9pPr marL="12965826" indent="0">
              <a:buNone/>
              <a:defRPr sz="567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22763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992309"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2034272"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402168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997978" y="1294336"/>
            <a:ext cx="37539871" cy="469899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7979" y="5959567"/>
            <a:ext cx="18412897" cy="2920692"/>
          </a:xfrm>
        </p:spPr>
        <p:txBody>
          <a:bodyPr anchor="b"/>
          <a:lstStyle>
            <a:lvl1pPr marL="0" indent="0">
              <a:buNone/>
              <a:defRPr sz="8508" b="1"/>
            </a:lvl1pPr>
            <a:lvl2pPr marL="1620728" indent="0">
              <a:buNone/>
              <a:defRPr sz="7090" b="1"/>
            </a:lvl2pPr>
            <a:lvl3pPr marL="3241457" indent="0">
              <a:buNone/>
              <a:defRPr sz="6381" b="1"/>
            </a:lvl3pPr>
            <a:lvl4pPr marL="4862185" indent="0">
              <a:buNone/>
              <a:defRPr sz="5672" b="1"/>
            </a:lvl4pPr>
            <a:lvl5pPr marL="6482913" indent="0">
              <a:buNone/>
              <a:defRPr sz="5672" b="1"/>
            </a:lvl5pPr>
            <a:lvl6pPr marL="8103641" indent="0">
              <a:buNone/>
              <a:defRPr sz="5672" b="1"/>
            </a:lvl6pPr>
            <a:lvl7pPr marL="9724370" indent="0">
              <a:buNone/>
              <a:defRPr sz="5672" b="1"/>
            </a:lvl7pPr>
            <a:lvl8pPr marL="11345098" indent="0">
              <a:buNone/>
              <a:defRPr sz="5672" b="1"/>
            </a:lvl8pPr>
            <a:lvl9pPr marL="12965826" indent="0">
              <a:buNone/>
              <a:defRPr sz="5672" b="1"/>
            </a:lvl9pPr>
          </a:lstStyle>
          <a:p>
            <a:pPr lvl="0"/>
            <a:r>
              <a:rPr lang="ja-JP" altLang="en-US"/>
              <a:t>マスター テキストの書式設定</a:t>
            </a:r>
          </a:p>
        </p:txBody>
      </p:sp>
      <p:sp>
        <p:nvSpPr>
          <p:cNvPr id="4" name="Content Placeholder 3"/>
          <p:cNvSpPr>
            <a:spLocks noGrp="1"/>
          </p:cNvSpPr>
          <p:nvPr>
            <p:ph sz="half" idx="2"/>
          </p:nvPr>
        </p:nvSpPr>
        <p:spPr>
          <a:xfrm>
            <a:off x="2997979" y="8880259"/>
            <a:ext cx="18412897"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2034272" y="5959567"/>
            <a:ext cx="18503576" cy="2920692"/>
          </a:xfrm>
        </p:spPr>
        <p:txBody>
          <a:bodyPr anchor="b"/>
          <a:lstStyle>
            <a:lvl1pPr marL="0" indent="0">
              <a:buNone/>
              <a:defRPr sz="8508" b="1"/>
            </a:lvl1pPr>
            <a:lvl2pPr marL="1620728" indent="0">
              <a:buNone/>
              <a:defRPr sz="7090" b="1"/>
            </a:lvl2pPr>
            <a:lvl3pPr marL="3241457" indent="0">
              <a:buNone/>
              <a:defRPr sz="6381" b="1"/>
            </a:lvl3pPr>
            <a:lvl4pPr marL="4862185" indent="0">
              <a:buNone/>
              <a:defRPr sz="5672" b="1"/>
            </a:lvl4pPr>
            <a:lvl5pPr marL="6482913" indent="0">
              <a:buNone/>
              <a:defRPr sz="5672" b="1"/>
            </a:lvl5pPr>
            <a:lvl6pPr marL="8103641" indent="0">
              <a:buNone/>
              <a:defRPr sz="5672" b="1"/>
            </a:lvl6pPr>
            <a:lvl7pPr marL="9724370" indent="0">
              <a:buNone/>
              <a:defRPr sz="5672" b="1"/>
            </a:lvl7pPr>
            <a:lvl8pPr marL="11345098" indent="0">
              <a:buNone/>
              <a:defRPr sz="5672" b="1"/>
            </a:lvl8pPr>
            <a:lvl9pPr marL="12965826" indent="0">
              <a:buNone/>
              <a:defRPr sz="5672" b="1"/>
            </a:lvl9pPr>
          </a:lstStyle>
          <a:p>
            <a:pPr lvl="0"/>
            <a:r>
              <a:rPr lang="ja-JP" altLang="en-US"/>
              <a:t>マスター テキストの書式設定</a:t>
            </a:r>
          </a:p>
        </p:txBody>
      </p:sp>
      <p:sp>
        <p:nvSpPr>
          <p:cNvPr id="6" name="Content Placeholder 5"/>
          <p:cNvSpPr>
            <a:spLocks noGrp="1"/>
          </p:cNvSpPr>
          <p:nvPr>
            <p:ph sz="quarter" idx="4"/>
          </p:nvPr>
        </p:nvSpPr>
        <p:spPr>
          <a:xfrm>
            <a:off x="22034272" y="8880259"/>
            <a:ext cx="18503576"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161756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118875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418354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4"/>
            </a:lvl1pPr>
          </a:lstStyle>
          <a:p>
            <a:r>
              <a:rPr lang="ja-JP" altLang="en-US"/>
              <a:t>マスター タイトルの書式設定</a:t>
            </a:r>
            <a:endParaRPr lang="en-US" dirty="0"/>
          </a:p>
        </p:txBody>
      </p:sp>
      <p:sp>
        <p:nvSpPr>
          <p:cNvPr id="3" name="Content Placeholder 2"/>
          <p:cNvSpPr>
            <a:spLocks noGrp="1"/>
          </p:cNvSpPr>
          <p:nvPr>
            <p:ph idx="1"/>
          </p:nvPr>
        </p:nvSpPr>
        <p:spPr>
          <a:xfrm>
            <a:off x="18503576" y="3500332"/>
            <a:ext cx="22034272" cy="17276549"/>
          </a:xfrm>
        </p:spPr>
        <p:txBody>
          <a:bodyPr/>
          <a:lstStyle>
            <a:lvl1pPr>
              <a:defRPr sz="11344"/>
            </a:lvl1pPr>
            <a:lvl2pPr>
              <a:defRPr sz="9926"/>
            </a:lvl2pPr>
            <a:lvl3pPr>
              <a:defRPr sz="8508"/>
            </a:lvl3pPr>
            <a:lvl4pPr>
              <a:defRPr sz="7090"/>
            </a:lvl4pPr>
            <a:lvl5pPr>
              <a:defRPr sz="7090"/>
            </a:lvl5pPr>
            <a:lvl6pPr>
              <a:defRPr sz="7090"/>
            </a:lvl6pPr>
            <a:lvl7pPr>
              <a:defRPr sz="7090"/>
            </a:lvl7pPr>
            <a:lvl8pPr>
              <a:defRPr sz="7090"/>
            </a:lvl8pPr>
            <a:lvl9pPr>
              <a:defRPr sz="709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2"/>
            </a:lvl1pPr>
            <a:lvl2pPr marL="1620728" indent="0">
              <a:buNone/>
              <a:defRPr sz="4963"/>
            </a:lvl2pPr>
            <a:lvl3pPr marL="3241457" indent="0">
              <a:buNone/>
              <a:defRPr sz="4254"/>
            </a:lvl3pPr>
            <a:lvl4pPr marL="4862185" indent="0">
              <a:buNone/>
              <a:defRPr sz="3545"/>
            </a:lvl4pPr>
            <a:lvl5pPr marL="6482913" indent="0">
              <a:buNone/>
              <a:defRPr sz="3545"/>
            </a:lvl5pPr>
            <a:lvl6pPr marL="8103641" indent="0">
              <a:buNone/>
              <a:defRPr sz="3545"/>
            </a:lvl6pPr>
            <a:lvl7pPr marL="9724370" indent="0">
              <a:buNone/>
              <a:defRPr sz="3545"/>
            </a:lvl7pPr>
            <a:lvl8pPr marL="11345098" indent="0">
              <a:buNone/>
              <a:defRPr sz="3545"/>
            </a:lvl8pPr>
            <a:lvl9pPr marL="12965826"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392034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8503576" y="3500332"/>
            <a:ext cx="22034272" cy="17276549"/>
          </a:xfrm>
        </p:spPr>
        <p:txBody>
          <a:bodyPr anchor="t"/>
          <a:lstStyle>
            <a:lvl1pPr marL="0" indent="0">
              <a:buNone/>
              <a:defRPr sz="11344"/>
            </a:lvl1pPr>
            <a:lvl2pPr marL="1620728" indent="0">
              <a:buNone/>
              <a:defRPr sz="9926"/>
            </a:lvl2pPr>
            <a:lvl3pPr marL="3241457" indent="0">
              <a:buNone/>
              <a:defRPr sz="8508"/>
            </a:lvl3pPr>
            <a:lvl4pPr marL="4862185" indent="0">
              <a:buNone/>
              <a:defRPr sz="7090"/>
            </a:lvl4pPr>
            <a:lvl5pPr marL="6482913" indent="0">
              <a:buNone/>
              <a:defRPr sz="7090"/>
            </a:lvl5pPr>
            <a:lvl6pPr marL="8103641" indent="0">
              <a:buNone/>
              <a:defRPr sz="7090"/>
            </a:lvl6pPr>
            <a:lvl7pPr marL="9724370" indent="0">
              <a:buNone/>
              <a:defRPr sz="7090"/>
            </a:lvl7pPr>
            <a:lvl8pPr marL="11345098" indent="0">
              <a:buNone/>
              <a:defRPr sz="7090"/>
            </a:lvl8pPr>
            <a:lvl9pPr marL="12965826" indent="0">
              <a:buNone/>
              <a:defRPr sz="709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2"/>
            </a:lvl1pPr>
            <a:lvl2pPr marL="1620728" indent="0">
              <a:buNone/>
              <a:defRPr sz="4963"/>
            </a:lvl2pPr>
            <a:lvl3pPr marL="3241457" indent="0">
              <a:buNone/>
              <a:defRPr sz="4254"/>
            </a:lvl3pPr>
            <a:lvl4pPr marL="4862185" indent="0">
              <a:buNone/>
              <a:defRPr sz="3545"/>
            </a:lvl4pPr>
            <a:lvl5pPr marL="6482913" indent="0">
              <a:buNone/>
              <a:defRPr sz="3545"/>
            </a:lvl5pPr>
            <a:lvl6pPr marL="8103641" indent="0">
              <a:buNone/>
              <a:defRPr sz="3545"/>
            </a:lvl6pPr>
            <a:lvl7pPr marL="9724370" indent="0">
              <a:buNone/>
              <a:defRPr sz="3545"/>
            </a:lvl7pPr>
            <a:lvl8pPr marL="11345098" indent="0">
              <a:buNone/>
              <a:defRPr sz="3545"/>
            </a:lvl8pPr>
            <a:lvl9pPr marL="12965826"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349128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309" y="1294336"/>
            <a:ext cx="37539871" cy="46989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2309" y="6471672"/>
            <a:ext cx="37539871" cy="1542509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992308" y="22532674"/>
            <a:ext cx="9793010" cy="1294334"/>
          </a:xfrm>
          <a:prstGeom prst="rect">
            <a:avLst/>
          </a:prstGeom>
        </p:spPr>
        <p:txBody>
          <a:bodyPr vert="horz" lIns="91440" tIns="45720" rIns="91440" bIns="45720" rtlCol="0" anchor="ctr"/>
          <a:lstStyle>
            <a:lvl1pPr algn="l">
              <a:defRPr sz="4254">
                <a:solidFill>
                  <a:schemeClr val="tx1">
                    <a:tint val="75000"/>
                  </a:schemeClr>
                </a:solidFill>
              </a:defRPr>
            </a:lvl1p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3"/>
          </p:nvPr>
        </p:nvSpPr>
        <p:spPr>
          <a:xfrm>
            <a:off x="14417487" y="22532674"/>
            <a:ext cx="14689515" cy="1294334"/>
          </a:xfrm>
          <a:prstGeom prst="rect">
            <a:avLst/>
          </a:prstGeom>
        </p:spPr>
        <p:txBody>
          <a:bodyPr vert="horz" lIns="91440" tIns="45720" rIns="91440" bIns="45720" rtlCol="0" anchor="ctr"/>
          <a:lstStyle>
            <a:lvl1pPr algn="ctr">
              <a:defRPr sz="425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0739170" y="22532674"/>
            <a:ext cx="9793010" cy="1294334"/>
          </a:xfrm>
          <a:prstGeom prst="rect">
            <a:avLst/>
          </a:prstGeom>
        </p:spPr>
        <p:txBody>
          <a:bodyPr vert="horz" lIns="91440" tIns="45720" rIns="91440" bIns="45720" rtlCol="0" anchor="ctr"/>
          <a:lstStyle>
            <a:lvl1pPr algn="r">
              <a:defRPr sz="4254">
                <a:solidFill>
                  <a:schemeClr val="tx1">
                    <a:tint val="75000"/>
                  </a:schemeClr>
                </a:solidFill>
              </a:defRPr>
            </a:lvl1p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259465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41457" rtl="0" eaLnBrk="1" latinLnBrk="0" hangingPunct="1">
        <a:lnSpc>
          <a:spcPct val="90000"/>
        </a:lnSpc>
        <a:spcBef>
          <a:spcPct val="0"/>
        </a:spcBef>
        <a:buNone/>
        <a:defRPr kumimoji="1" sz="15598" kern="1200">
          <a:solidFill>
            <a:schemeClr val="tx1"/>
          </a:solidFill>
          <a:latin typeface="+mj-lt"/>
          <a:ea typeface="+mj-ea"/>
          <a:cs typeface="+mj-cs"/>
        </a:defRPr>
      </a:lvl1pPr>
    </p:titleStyle>
    <p:bodyStyle>
      <a:lvl1pPr marL="810364" indent="-810364" algn="l" defTabSz="3241457" rtl="0" eaLnBrk="1" latinLnBrk="0" hangingPunct="1">
        <a:lnSpc>
          <a:spcPct val="90000"/>
        </a:lnSpc>
        <a:spcBef>
          <a:spcPts val="3545"/>
        </a:spcBef>
        <a:buFont typeface="Arial" panose="020B0604020202020204" pitchFamily="34" charset="0"/>
        <a:buChar char="•"/>
        <a:defRPr kumimoji="1" sz="9926" kern="1200">
          <a:solidFill>
            <a:schemeClr val="tx1"/>
          </a:solidFill>
          <a:latin typeface="+mn-lt"/>
          <a:ea typeface="+mn-ea"/>
          <a:cs typeface="+mn-cs"/>
        </a:defRPr>
      </a:lvl1pPr>
      <a:lvl2pPr marL="2431092" indent="-810364" algn="l" defTabSz="3241457" rtl="0" eaLnBrk="1" latinLnBrk="0" hangingPunct="1">
        <a:lnSpc>
          <a:spcPct val="90000"/>
        </a:lnSpc>
        <a:spcBef>
          <a:spcPts val="1772"/>
        </a:spcBef>
        <a:buFont typeface="Arial" panose="020B0604020202020204" pitchFamily="34" charset="0"/>
        <a:buChar char="•"/>
        <a:defRPr kumimoji="1" sz="8508" kern="1200">
          <a:solidFill>
            <a:schemeClr val="tx1"/>
          </a:solidFill>
          <a:latin typeface="+mn-lt"/>
          <a:ea typeface="+mn-ea"/>
          <a:cs typeface="+mn-cs"/>
        </a:defRPr>
      </a:lvl2pPr>
      <a:lvl3pPr marL="4051821" indent="-810364" algn="l" defTabSz="3241457" rtl="0" eaLnBrk="1" latinLnBrk="0" hangingPunct="1">
        <a:lnSpc>
          <a:spcPct val="90000"/>
        </a:lnSpc>
        <a:spcBef>
          <a:spcPts val="1772"/>
        </a:spcBef>
        <a:buFont typeface="Arial" panose="020B0604020202020204" pitchFamily="34" charset="0"/>
        <a:buChar char="•"/>
        <a:defRPr kumimoji="1" sz="7090" kern="1200">
          <a:solidFill>
            <a:schemeClr val="tx1"/>
          </a:solidFill>
          <a:latin typeface="+mn-lt"/>
          <a:ea typeface="+mn-ea"/>
          <a:cs typeface="+mn-cs"/>
        </a:defRPr>
      </a:lvl3pPr>
      <a:lvl4pPr marL="5672549"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4pPr>
      <a:lvl5pPr marL="7293277"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5pPr>
      <a:lvl6pPr marL="8914006"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6pPr>
      <a:lvl7pPr marL="10534734"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7pPr>
      <a:lvl8pPr marL="12155462"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8pPr>
      <a:lvl9pPr marL="13776190"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9pPr>
    </p:bodyStyle>
    <p:otherStyle>
      <a:defPPr>
        <a:defRPr lang="en-US"/>
      </a:defPPr>
      <a:lvl1pPr marL="0" algn="l" defTabSz="3241457" rtl="0" eaLnBrk="1" latinLnBrk="0" hangingPunct="1">
        <a:defRPr kumimoji="1" sz="6381" kern="1200">
          <a:solidFill>
            <a:schemeClr val="tx1"/>
          </a:solidFill>
          <a:latin typeface="+mn-lt"/>
          <a:ea typeface="+mn-ea"/>
          <a:cs typeface="+mn-cs"/>
        </a:defRPr>
      </a:lvl1pPr>
      <a:lvl2pPr marL="1620728" algn="l" defTabSz="3241457" rtl="0" eaLnBrk="1" latinLnBrk="0" hangingPunct="1">
        <a:defRPr kumimoji="1" sz="6381" kern="1200">
          <a:solidFill>
            <a:schemeClr val="tx1"/>
          </a:solidFill>
          <a:latin typeface="+mn-lt"/>
          <a:ea typeface="+mn-ea"/>
          <a:cs typeface="+mn-cs"/>
        </a:defRPr>
      </a:lvl2pPr>
      <a:lvl3pPr marL="3241457" algn="l" defTabSz="3241457" rtl="0" eaLnBrk="1" latinLnBrk="0" hangingPunct="1">
        <a:defRPr kumimoji="1" sz="6381" kern="1200">
          <a:solidFill>
            <a:schemeClr val="tx1"/>
          </a:solidFill>
          <a:latin typeface="+mn-lt"/>
          <a:ea typeface="+mn-ea"/>
          <a:cs typeface="+mn-cs"/>
        </a:defRPr>
      </a:lvl3pPr>
      <a:lvl4pPr marL="4862185" algn="l" defTabSz="3241457" rtl="0" eaLnBrk="1" latinLnBrk="0" hangingPunct="1">
        <a:defRPr kumimoji="1" sz="6381" kern="1200">
          <a:solidFill>
            <a:schemeClr val="tx1"/>
          </a:solidFill>
          <a:latin typeface="+mn-lt"/>
          <a:ea typeface="+mn-ea"/>
          <a:cs typeface="+mn-cs"/>
        </a:defRPr>
      </a:lvl4pPr>
      <a:lvl5pPr marL="6482913" algn="l" defTabSz="3241457" rtl="0" eaLnBrk="1" latinLnBrk="0" hangingPunct="1">
        <a:defRPr kumimoji="1" sz="6381" kern="1200">
          <a:solidFill>
            <a:schemeClr val="tx1"/>
          </a:solidFill>
          <a:latin typeface="+mn-lt"/>
          <a:ea typeface="+mn-ea"/>
          <a:cs typeface="+mn-cs"/>
        </a:defRPr>
      </a:lvl5pPr>
      <a:lvl6pPr marL="8103641" algn="l" defTabSz="3241457" rtl="0" eaLnBrk="1" latinLnBrk="0" hangingPunct="1">
        <a:defRPr kumimoji="1" sz="6381" kern="1200">
          <a:solidFill>
            <a:schemeClr val="tx1"/>
          </a:solidFill>
          <a:latin typeface="+mn-lt"/>
          <a:ea typeface="+mn-ea"/>
          <a:cs typeface="+mn-cs"/>
        </a:defRPr>
      </a:lvl6pPr>
      <a:lvl7pPr marL="9724370" algn="l" defTabSz="3241457" rtl="0" eaLnBrk="1" latinLnBrk="0" hangingPunct="1">
        <a:defRPr kumimoji="1" sz="6381" kern="1200">
          <a:solidFill>
            <a:schemeClr val="tx1"/>
          </a:solidFill>
          <a:latin typeface="+mn-lt"/>
          <a:ea typeface="+mn-ea"/>
          <a:cs typeface="+mn-cs"/>
        </a:defRPr>
      </a:lvl7pPr>
      <a:lvl8pPr marL="11345098" algn="l" defTabSz="3241457" rtl="0" eaLnBrk="1" latinLnBrk="0" hangingPunct="1">
        <a:defRPr kumimoji="1" sz="6381" kern="1200">
          <a:solidFill>
            <a:schemeClr val="tx1"/>
          </a:solidFill>
          <a:latin typeface="+mn-lt"/>
          <a:ea typeface="+mn-ea"/>
          <a:cs typeface="+mn-cs"/>
        </a:defRPr>
      </a:lvl8pPr>
      <a:lvl9pPr marL="12965826" algn="l" defTabSz="3241457" rtl="0" eaLnBrk="1" latinLnBrk="0" hangingPunct="1">
        <a:defRPr kumimoji="1" sz="63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1A0E1B-283B-46F4-ACD6-2A1F4AD84519}"/>
              </a:ext>
            </a:extLst>
          </p:cNvPr>
          <p:cNvSpPr>
            <a:spLocks noChangeArrowheads="1"/>
          </p:cNvSpPr>
          <p:nvPr/>
        </p:nvSpPr>
        <p:spPr bwMode="auto">
          <a:xfrm>
            <a:off x="256738" y="5581175"/>
            <a:ext cx="12025468" cy="4353012"/>
          </a:xfrm>
          <a:prstGeom prst="rect">
            <a:avLst/>
          </a:prstGeom>
          <a:solidFill>
            <a:schemeClr val="bg1">
              <a:alpha val="70000"/>
            </a:schemeClr>
          </a:solidFill>
          <a:ln w="12700">
            <a:solidFill>
              <a:srgbClr val="76357E"/>
            </a:solidFill>
          </a:ln>
          <a:effectLst/>
        </p:spPr>
        <p:txBody>
          <a:bodyPr lIns="375509" tIns="375509" rIns="375509" bIns="375509"/>
          <a:lstStyle/>
          <a:p>
            <a:pPr defTabSz="952097" eaLnBrk="0" hangingPunct="0">
              <a:spcBef>
                <a:spcPct val="50000"/>
              </a:spcBef>
            </a:pPr>
            <a:r>
              <a:rPr lang="en-US" sz="5500" b="1" cap="all" dirty="0">
                <a:solidFill>
                  <a:srgbClr val="76357E"/>
                </a:solidFill>
              </a:rPr>
              <a:t>Introduction</a:t>
            </a:r>
          </a:p>
          <a:p>
            <a:pPr indent="457200" defTabSz="952097" eaLnBrk="0" hangingPunct="0"/>
            <a:r>
              <a:rPr lang="en-US" altLang="zh-CN" sz="2400" i="1">
                <a:latin typeface="Times New Roman" panose="02020603050405020304" pitchFamily="18" charset="0"/>
                <a:cs typeface="Times New Roman" panose="02020603050405020304" pitchFamily="18" charset="0"/>
              </a:rPr>
              <a:t>Takifugu rubripes </a:t>
            </a:r>
            <a:r>
              <a:rPr lang="en-US" altLang="zh-CN" sz="2400">
                <a:latin typeface="Times New Roman" panose="02020603050405020304" pitchFamily="18" charset="0"/>
                <a:cs typeface="Times New Roman" panose="02020603050405020304" pitchFamily="18" charset="0"/>
              </a:rPr>
              <a:t>primarily inhabits the coastal waters of northern and central China, as well as the coasts of Japan and Korea (Li et al., 2019). Freezing is the most commonly employed commercial preservation method not only for long-distance transportation but also for reducing food loss. However, during the freezing process, ice crystals increase the cytoplasmic concentration, accelerating protein denaturation, lipid oxidation, and other degradation reactions (Bao, Ertbjerg, Estévez, Yuan, &amp; Gao, 2021; Nakazawa &amp; Okazaki, 2020; Szymczak et al., 2020). These reactions are also closely related to the size of the ice crystals (Huizhu, 2018)</a:t>
            </a:r>
            <a:endParaRPr lang="en-AU" sz="2400" dirty="0">
              <a:latin typeface="Times New Roman" panose="02020603050405020304" pitchFamily="18" charset="0"/>
              <a:cs typeface="Times New Roman" panose="02020603050405020304" pitchFamily="18" charset="0"/>
            </a:endParaRPr>
          </a:p>
        </p:txBody>
      </p:sp>
      <p:sp>
        <p:nvSpPr>
          <p:cNvPr id="7" name="Rectangle 5">
            <a:extLst>
              <a:ext uri="{FF2B5EF4-FFF2-40B4-BE49-F238E27FC236}">
                <a16:creationId xmlns:a16="http://schemas.microsoft.com/office/drawing/2014/main" id="{F21E76A3-0130-45CD-BF6C-48C226C7A91D}"/>
              </a:ext>
            </a:extLst>
          </p:cNvPr>
          <p:cNvSpPr>
            <a:spLocks noChangeArrowheads="1"/>
          </p:cNvSpPr>
          <p:nvPr/>
        </p:nvSpPr>
        <p:spPr bwMode="auto">
          <a:xfrm>
            <a:off x="12901539" y="18286394"/>
            <a:ext cx="30123928" cy="3529786"/>
          </a:xfrm>
          <a:prstGeom prst="rect">
            <a:avLst/>
          </a:prstGeom>
          <a:solidFill>
            <a:schemeClr val="bg1">
              <a:alpha val="70000"/>
            </a:schemeClr>
          </a:solidFill>
          <a:ln w="12700">
            <a:solidFill>
              <a:srgbClr val="76357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76357E"/>
                </a:solidFill>
              </a:rPr>
              <a:t>Conclusions</a:t>
            </a:r>
          </a:p>
          <a:p>
            <a:pPr indent="457200"/>
            <a:r>
              <a:rPr lang="en-US" altLang="zh-CN" sz="2400">
                <a:latin typeface="Times New Roman" panose="02020603050405020304" pitchFamily="18" charset="0"/>
                <a:ea typeface="宋体" panose="02010600030101010101" pitchFamily="2" charset="-122"/>
                <a:cs typeface="Times New Roman" panose="02020603050405020304" pitchFamily="18" charset="0"/>
              </a:rPr>
              <a:t>1. Rapid thawing caused more pronounced fillet contraction and greater disruption of myofiber structure; structural proteins (myofibrillar proteins, Z-lines, I-bands) were significantly increased in the rapid-thaw group.</a:t>
            </a:r>
          </a:p>
          <a:p>
            <a:pPr indent="457200"/>
            <a:r>
              <a:rPr lang="en-US" altLang="zh-CN" sz="2400">
                <a:latin typeface="Times New Roman" panose="02020603050405020304" pitchFamily="18" charset="0"/>
                <a:ea typeface="宋体" panose="02010600030101010101" pitchFamily="2" charset="-122"/>
                <a:cs typeface="Times New Roman" panose="02020603050405020304" pitchFamily="18" charset="0"/>
              </a:rPr>
              <a:t>2. Freezing–thawing overall increased extractable protein content and inflicted severe mitochondrial damage; differential proteins were enriched in energy-metabolism pathways (ATP synthase, NADH dehydrogenase, citrate synthase, aconitase).</a:t>
            </a:r>
          </a:p>
          <a:p>
            <a:pPr indent="457200"/>
            <a:r>
              <a:rPr lang="en-US" altLang="zh-CN" sz="2400">
                <a:latin typeface="Times New Roman" panose="02020603050405020304" pitchFamily="18" charset="0"/>
                <a:ea typeface="宋体" panose="02010600030101010101" pitchFamily="2" charset="-122"/>
                <a:cs typeface="Times New Roman" panose="02020603050405020304" pitchFamily="18" charset="0"/>
              </a:rPr>
              <a:t>3. Compared with rapid thawing, the slow-thaw group showed significant upregulation of pyruvate dehydrogenase and cytochrome c in the extracts, but experienced a broader loss of protein varieties.</a:t>
            </a:r>
          </a:p>
          <a:p>
            <a:pPr indent="457200"/>
            <a:r>
              <a:rPr lang="en-US" altLang="zh-CN" sz="2400">
                <a:latin typeface="Times New Roman" panose="02020603050405020304" pitchFamily="18" charset="0"/>
                <a:ea typeface="宋体" panose="02010600030101010101" pitchFamily="2" charset="-122"/>
                <a:cs typeface="Times New Roman" panose="02020603050405020304" pitchFamily="18" charset="0"/>
              </a:rPr>
              <a:t>4. Future work should clarify how the loss of these proteins influences muscle flavor and overall quality.</a:t>
            </a:r>
          </a:p>
          <a:p>
            <a:pPr defTabSz="952097"/>
            <a:endParaRPr lang="en-US" sz="3993" b="1" dirty="0">
              <a:cs typeface="Arial" charset="0"/>
            </a:endParaRPr>
          </a:p>
        </p:txBody>
      </p:sp>
      <p:sp>
        <p:nvSpPr>
          <p:cNvPr id="9" name="Rectangle 6">
            <a:extLst>
              <a:ext uri="{FF2B5EF4-FFF2-40B4-BE49-F238E27FC236}">
                <a16:creationId xmlns:a16="http://schemas.microsoft.com/office/drawing/2014/main" id="{355EB0BF-3644-454A-A930-79F82EBF93F7}"/>
              </a:ext>
            </a:extLst>
          </p:cNvPr>
          <p:cNvSpPr>
            <a:spLocks noChangeArrowheads="1"/>
          </p:cNvSpPr>
          <p:nvPr/>
        </p:nvSpPr>
        <p:spPr bwMode="auto">
          <a:xfrm>
            <a:off x="12901540" y="5531757"/>
            <a:ext cx="30123927" cy="12419581"/>
          </a:xfrm>
          <a:prstGeom prst="rect">
            <a:avLst/>
          </a:prstGeom>
          <a:solidFill>
            <a:schemeClr val="bg1">
              <a:alpha val="70000"/>
            </a:schemeClr>
          </a:solidFill>
          <a:ln w="12700">
            <a:solidFill>
              <a:srgbClr val="76357E"/>
            </a:solidFill>
            <a:miter lim="800000"/>
            <a:headEnd/>
            <a:tailEnd/>
          </a:ln>
          <a:effectLst/>
        </p:spPr>
        <p:txBody>
          <a:bodyPr lIns="375509" tIns="375509" rIns="375509" bIns="375509" numCol="1" spcCol="720685"/>
          <a:lstStyle/>
          <a:p>
            <a:pPr defTabSz="952097" eaLnBrk="0" hangingPunct="0">
              <a:spcBef>
                <a:spcPct val="50000"/>
              </a:spcBef>
            </a:pPr>
            <a:r>
              <a:rPr lang="en-US" sz="5500" b="1" cap="all" dirty="0">
                <a:solidFill>
                  <a:srgbClr val="76357E"/>
                </a:solidFill>
              </a:rPr>
              <a:t>Results</a:t>
            </a:r>
            <a:endParaRPr lang="en-AU" sz="1600" dirty="0">
              <a:solidFill>
                <a:srgbClr val="76357E"/>
              </a:solidFill>
              <a:latin typeface="+mj-lt"/>
            </a:endParaRPr>
          </a:p>
        </p:txBody>
      </p:sp>
      <p:sp>
        <p:nvSpPr>
          <p:cNvPr id="11" name="Rectangle 7">
            <a:extLst>
              <a:ext uri="{FF2B5EF4-FFF2-40B4-BE49-F238E27FC236}">
                <a16:creationId xmlns:a16="http://schemas.microsoft.com/office/drawing/2014/main" id="{049D4592-D281-49AF-8778-70436DBD1C4F}"/>
              </a:ext>
            </a:extLst>
          </p:cNvPr>
          <p:cNvSpPr>
            <a:spLocks noChangeArrowheads="1"/>
          </p:cNvSpPr>
          <p:nvPr/>
        </p:nvSpPr>
        <p:spPr bwMode="auto">
          <a:xfrm>
            <a:off x="292601" y="10280073"/>
            <a:ext cx="12025466" cy="13696057"/>
          </a:xfrm>
          <a:prstGeom prst="rect">
            <a:avLst/>
          </a:prstGeom>
          <a:solidFill>
            <a:schemeClr val="bg1">
              <a:alpha val="70000"/>
            </a:schemeClr>
          </a:solidFill>
          <a:ln w="12700">
            <a:solidFill>
              <a:srgbClr val="76357E"/>
            </a:solidFill>
          </a:ln>
          <a:effectLst/>
        </p:spPr>
        <p:txBody>
          <a:bodyPr lIns="375509" tIns="375509" rIns="375509" bIns="375509"/>
          <a:lstStyle/>
          <a:p>
            <a:pPr marL="398972" indent="-398972" defTabSz="952097" eaLnBrk="0" hangingPunct="0">
              <a:spcBef>
                <a:spcPct val="50000"/>
              </a:spcBef>
            </a:pPr>
            <a:r>
              <a:rPr lang="en-US" sz="5500" b="1" cap="all">
                <a:solidFill>
                  <a:srgbClr val="76357E"/>
                </a:solidFill>
              </a:rPr>
              <a:t>Method</a:t>
            </a:r>
            <a:endParaRPr lang="en-US" sz="5500" b="1" cap="all" dirty="0">
              <a:solidFill>
                <a:srgbClr val="76357E"/>
              </a:solidFill>
            </a:endParaRPr>
          </a:p>
        </p:txBody>
      </p:sp>
      <p:sp>
        <p:nvSpPr>
          <p:cNvPr id="13" name="Rectangle 9">
            <a:extLst>
              <a:ext uri="{FF2B5EF4-FFF2-40B4-BE49-F238E27FC236}">
                <a16:creationId xmlns:a16="http://schemas.microsoft.com/office/drawing/2014/main" id="{1130BF09-5FEF-49D6-AC00-8A7DC37A4AE7}"/>
              </a:ext>
            </a:extLst>
          </p:cNvPr>
          <p:cNvSpPr>
            <a:spLocks noChangeArrowheads="1"/>
          </p:cNvSpPr>
          <p:nvPr/>
        </p:nvSpPr>
        <p:spPr bwMode="auto">
          <a:xfrm>
            <a:off x="12901541" y="22131442"/>
            <a:ext cx="30123927" cy="1844688"/>
          </a:xfrm>
          <a:prstGeom prst="rect">
            <a:avLst/>
          </a:prstGeom>
          <a:solidFill>
            <a:schemeClr val="bg1">
              <a:alpha val="70000"/>
            </a:schemeClr>
          </a:solidFill>
          <a:ln w="12700">
            <a:solidFill>
              <a:srgbClr val="76357E"/>
            </a:solidFill>
            <a:miter lim="800000"/>
            <a:headEnd/>
            <a:tailEnd/>
          </a:ln>
          <a:effectLst/>
        </p:spPr>
        <p:txBody>
          <a:bodyPr lIns="375509" tIns="375509" rIns="375509" bIns="375509"/>
          <a:lstStyle/>
          <a:p>
            <a:pPr defTabSz="952097" eaLnBrk="0" hangingPunct="0">
              <a:spcBef>
                <a:spcPct val="50000"/>
              </a:spcBef>
            </a:pPr>
            <a:r>
              <a:rPr lang="en-GB" sz="5500" b="1" cap="all" dirty="0">
                <a:solidFill>
                  <a:srgbClr val="76357E"/>
                </a:solidFill>
              </a:rPr>
              <a:t>Acknowledgements</a:t>
            </a:r>
          </a:p>
          <a:p>
            <a:pPr indent="457200">
              <a:spcBef>
                <a:spcPct val="50000"/>
              </a:spcBef>
            </a:pPr>
            <a:r>
              <a:rPr lang="en-US" altLang="zh-CN" sz="2000">
                <a:latin typeface="Times New Roman" panose="02020603050405020304" pitchFamily="18" charset="0"/>
                <a:cs typeface="Times New Roman" panose="02020603050405020304" pitchFamily="18" charset="0"/>
              </a:rPr>
              <a:t>This work was supported by the General Project of the Department of Education of Liaoning JYTMS20230467; the General Project of the Department of Education of Liaoning JYTMS20230478; and the Science and Technology Plan Joint Fund of Liaoning 2023-MSLH-017.</a:t>
            </a:r>
          </a:p>
        </p:txBody>
      </p:sp>
      <p:sp>
        <p:nvSpPr>
          <p:cNvPr id="33" name="Text Box 2">
            <a:extLst>
              <a:ext uri="{FF2B5EF4-FFF2-40B4-BE49-F238E27FC236}">
                <a16:creationId xmlns:a16="http://schemas.microsoft.com/office/drawing/2014/main" id="{8A8836AC-21F1-4C1A-90D3-C88ABCAB02EE}"/>
              </a:ext>
            </a:extLst>
          </p:cNvPr>
          <p:cNvSpPr txBox="1">
            <a:spLocks noChangeArrowheads="1"/>
          </p:cNvSpPr>
          <p:nvPr/>
        </p:nvSpPr>
        <p:spPr bwMode="auto">
          <a:xfrm>
            <a:off x="15571543" y="261155"/>
            <a:ext cx="24783921" cy="20162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US" sz="5400" b="1" spc="-300">
                <a:latin typeface="Times New Roman" panose="02020603050405020304" pitchFamily="18" charset="0"/>
                <a:cs typeface="Times New Roman" panose="02020603050405020304" pitchFamily="18" charset="0"/>
              </a:rPr>
              <a:t>Study on Thawing Markers of </a:t>
            </a:r>
            <a:r>
              <a:rPr lang="en-US" sz="5400" b="1" i="1" spc="-300">
                <a:latin typeface="Times New Roman" panose="02020603050405020304" pitchFamily="18" charset="0"/>
                <a:cs typeface="Times New Roman" panose="02020603050405020304" pitchFamily="18" charset="0"/>
              </a:rPr>
              <a:t>Takifugu rubripes </a:t>
            </a:r>
            <a:r>
              <a:rPr lang="en-US" sz="5400" b="1" spc="-300">
                <a:latin typeface="Times New Roman" panose="02020603050405020304" pitchFamily="18" charset="0"/>
                <a:cs typeface="Times New Roman" panose="02020603050405020304" pitchFamily="18" charset="0"/>
              </a:rPr>
              <a:t>Based on Extracted Liquid Proteomics</a:t>
            </a:r>
            <a:br>
              <a:rPr lang="en-GB" sz="5400" b="1" spc="-150" dirty="0">
                <a:latin typeface="Times New Roman" panose="02020603050405020304" pitchFamily="18" charset="0"/>
                <a:cs typeface="Times New Roman" panose="02020603050405020304" pitchFamily="18" charset="0"/>
              </a:rPr>
            </a:br>
            <a:endParaRPr lang="en-AU" sz="5400" b="1" spc="-150" dirty="0">
              <a:latin typeface="Times New Roman" panose="02020603050405020304" pitchFamily="18" charset="0"/>
              <a:cs typeface="Times New Roman" panose="02020603050405020304" pitchFamily="18" charset="0"/>
            </a:endParaRPr>
          </a:p>
        </p:txBody>
      </p:sp>
      <p:sp>
        <p:nvSpPr>
          <p:cNvPr id="37" name="TextBox 22">
            <a:extLst>
              <a:ext uri="{FF2B5EF4-FFF2-40B4-BE49-F238E27FC236}">
                <a16:creationId xmlns:a16="http://schemas.microsoft.com/office/drawing/2014/main" id="{A37089FC-2DF0-4A2B-80F4-A712E1DCD7CA}"/>
              </a:ext>
            </a:extLst>
          </p:cNvPr>
          <p:cNvSpPr txBox="1"/>
          <p:nvPr/>
        </p:nvSpPr>
        <p:spPr>
          <a:xfrm>
            <a:off x="443713" y="4361732"/>
            <a:ext cx="8767500" cy="954107"/>
          </a:xfrm>
          <a:prstGeom prst="rect">
            <a:avLst/>
          </a:prstGeom>
          <a:noFill/>
        </p:spPr>
        <p:txBody>
          <a:bodyPr wrap="square" rtlCol="0">
            <a:spAutoFit/>
          </a:bodyPr>
          <a:lstStyle/>
          <a:p>
            <a:pPr algn="ctr"/>
            <a:r>
              <a:rPr lang="en-CA" sz="2800" b="1" dirty="0"/>
              <a:t>Contact Information:  </a:t>
            </a:r>
          </a:p>
          <a:p>
            <a:pPr algn="ctr"/>
            <a:r>
              <a:rPr lang="en-US" altLang="zh-CN" sz="2800"/>
              <a:t>1340665592@qq.com</a:t>
            </a:r>
            <a:endParaRPr lang="en-CA" sz="2800" dirty="0"/>
          </a:p>
        </p:txBody>
      </p:sp>
      <p:sp>
        <p:nvSpPr>
          <p:cNvPr id="39" name="Text Box 40">
            <a:extLst>
              <a:ext uri="{FF2B5EF4-FFF2-40B4-BE49-F238E27FC236}">
                <a16:creationId xmlns:a16="http://schemas.microsoft.com/office/drawing/2014/main" id="{DA3DB9BC-ED45-48CC-8F0F-C9D27ED190E2}"/>
              </a:ext>
            </a:extLst>
          </p:cNvPr>
          <p:cNvSpPr txBox="1">
            <a:spLocks noChangeArrowheads="1"/>
          </p:cNvSpPr>
          <p:nvPr/>
        </p:nvSpPr>
        <p:spPr bwMode="auto">
          <a:xfrm>
            <a:off x="17890231" y="1847584"/>
            <a:ext cx="24107451" cy="3024336"/>
          </a:xfrm>
          <a:prstGeom prst="rect">
            <a:avLst/>
          </a:prstGeom>
          <a:noFill/>
          <a:ln>
            <a:noFill/>
          </a:ln>
          <a:effec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2400" b="1">
                <a:latin typeface="Times New Roman" panose="02020603050405020304" pitchFamily="18" charset="0"/>
                <a:cs typeface="Times New Roman" panose="02020603050405020304" pitchFamily="18" charset="0"/>
              </a:rPr>
              <a:t>Lin Qi</a:t>
            </a:r>
            <a:r>
              <a:rPr lang="en-AU" sz="2400" b="1" baseline="30000">
                <a:latin typeface="Times New Roman" panose="02020603050405020304" pitchFamily="18" charset="0"/>
                <a:cs typeface="Times New Roman" panose="02020603050405020304" pitchFamily="18" charset="0"/>
              </a:rPr>
              <a:t>1,2</a:t>
            </a:r>
            <a:r>
              <a:rPr lang="en-AU" sz="2400" b="1">
                <a:latin typeface="Times New Roman" panose="02020603050405020304" pitchFamily="18" charset="0"/>
                <a:cs typeface="Times New Roman" panose="02020603050405020304" pitchFamily="18" charset="0"/>
              </a:rPr>
              <a:t>, Zhuolin Wang</a:t>
            </a:r>
            <a:r>
              <a:rPr lang="en-AU" sz="2400" b="1" baseline="30000">
                <a:latin typeface="Times New Roman" panose="02020603050405020304" pitchFamily="18" charset="0"/>
                <a:cs typeface="Times New Roman" panose="02020603050405020304" pitchFamily="18" charset="0"/>
              </a:rPr>
              <a:t>2</a:t>
            </a:r>
            <a:r>
              <a:rPr lang="en-AU" sz="2400" b="1">
                <a:latin typeface="Times New Roman" panose="02020603050405020304" pitchFamily="18" charset="0"/>
                <a:cs typeface="Times New Roman" panose="02020603050405020304" pitchFamily="18" charset="0"/>
              </a:rPr>
              <a:t>, Zhongzhuan Yin</a:t>
            </a:r>
            <a:r>
              <a:rPr lang="en-AU" sz="2400" b="1" baseline="30000">
                <a:latin typeface="Times New Roman" panose="02020603050405020304" pitchFamily="18" charset="0"/>
                <a:cs typeface="Times New Roman" panose="02020603050405020304" pitchFamily="18" charset="0"/>
              </a:rPr>
              <a:t>1,3</a:t>
            </a:r>
            <a:r>
              <a:rPr lang="en-AU" sz="2400" b="1">
                <a:latin typeface="Times New Roman" panose="02020603050405020304" pitchFamily="18" charset="0"/>
                <a:cs typeface="Times New Roman" panose="02020603050405020304" pitchFamily="18" charset="0"/>
              </a:rPr>
              <a:t>, Kaisheng Liu</a:t>
            </a:r>
            <a:r>
              <a:rPr lang="en-AU" sz="2400" b="1" baseline="30000">
                <a:latin typeface="Times New Roman" panose="02020603050405020304" pitchFamily="18" charset="0"/>
                <a:cs typeface="Times New Roman" panose="02020603050405020304" pitchFamily="18" charset="0"/>
              </a:rPr>
              <a:t>1</a:t>
            </a:r>
            <a:r>
              <a:rPr lang="en-AU" sz="2400" b="1">
                <a:latin typeface="Times New Roman" panose="02020603050405020304" pitchFamily="18" charset="0"/>
                <a:cs typeface="Times New Roman" panose="02020603050405020304" pitchFamily="18" charset="0"/>
              </a:rPr>
              <a:t>, Maninder Meenu</a:t>
            </a:r>
            <a:r>
              <a:rPr lang="en-AU" sz="2400" b="1" baseline="30000">
                <a:latin typeface="Times New Roman" panose="02020603050405020304" pitchFamily="18" charset="0"/>
                <a:cs typeface="Times New Roman" panose="02020603050405020304" pitchFamily="18" charset="0"/>
              </a:rPr>
              <a:t>4</a:t>
            </a:r>
            <a:r>
              <a:rPr lang="en-AU" sz="2400" b="1">
                <a:latin typeface="Times New Roman" panose="02020603050405020304" pitchFamily="18" charset="0"/>
                <a:cs typeface="Times New Roman" panose="02020603050405020304" pitchFamily="18" charset="0"/>
              </a:rPr>
              <a:t>，Hang Lu</a:t>
            </a:r>
            <a:r>
              <a:rPr lang="en-AU" sz="2400" b="1" baseline="30000">
                <a:latin typeface="Times New Roman" panose="02020603050405020304" pitchFamily="18" charset="0"/>
                <a:cs typeface="Times New Roman" panose="02020603050405020304" pitchFamily="18" charset="0"/>
              </a:rPr>
              <a:t>1</a:t>
            </a:r>
            <a:r>
              <a:rPr lang="en-AU" sz="2400" b="1">
                <a:latin typeface="Times New Roman" panose="02020603050405020304" pitchFamily="18" charset="0"/>
                <a:cs typeface="Times New Roman" panose="02020603050405020304" pitchFamily="18" charset="0"/>
              </a:rPr>
              <a:t>, Hui Zhao</a:t>
            </a:r>
            <a:r>
              <a:rPr lang="en-AU" sz="2400" b="1" baseline="30000">
                <a:latin typeface="Times New Roman" panose="02020603050405020304" pitchFamily="18" charset="0"/>
                <a:cs typeface="Times New Roman" panose="02020603050405020304" pitchFamily="18" charset="0"/>
              </a:rPr>
              <a:t>1</a:t>
            </a:r>
            <a:r>
              <a:rPr lang="en-AU" sz="2400" b="1">
                <a:latin typeface="Times New Roman" panose="02020603050405020304" pitchFamily="18" charset="0"/>
                <a:cs typeface="Times New Roman" panose="02020603050405020304" pitchFamily="18" charset="0"/>
              </a:rPr>
              <a:t>, Chunhong Yuan</a:t>
            </a:r>
            <a:r>
              <a:rPr lang="en-AU" sz="2400" b="1" baseline="30000">
                <a:latin typeface="Times New Roman" panose="02020603050405020304" pitchFamily="18" charset="0"/>
                <a:cs typeface="Times New Roman" panose="02020603050405020304" pitchFamily="18" charset="0"/>
              </a:rPr>
              <a:t>2,5,6</a:t>
            </a:r>
            <a:r>
              <a:rPr lang="en-AU" sz="2400" b="1">
                <a:latin typeface="Times New Roman" panose="02020603050405020304" pitchFamily="18" charset="0"/>
                <a:cs typeface="Times New Roman" panose="02020603050405020304" pitchFamily="18" charset="0"/>
              </a:rPr>
              <a:t>, Yuanyong Tian</a:t>
            </a:r>
            <a:r>
              <a:rPr lang="en-AU" sz="2400" b="1" baseline="30000">
                <a:latin typeface="Times New Roman" panose="02020603050405020304" pitchFamily="18" charset="0"/>
                <a:cs typeface="Times New Roman" panose="02020603050405020304" pitchFamily="18" charset="0"/>
              </a:rPr>
              <a:t>1*</a:t>
            </a:r>
          </a:p>
          <a:p>
            <a:pPr>
              <a:spcBef>
                <a:spcPct val="20000"/>
              </a:spcBef>
            </a:pPr>
            <a:r>
              <a:rPr lang="en-AU" sz="2400">
                <a:latin typeface="Times New Roman" panose="02020603050405020304" pitchFamily="18" charset="0"/>
                <a:cs typeface="Times New Roman" panose="02020603050405020304" pitchFamily="18" charset="0"/>
              </a:rPr>
              <a:t>1,College of Food Science and Engineering, Dalian Ocean University, Dalian 116023, China.</a:t>
            </a:r>
          </a:p>
          <a:p>
            <a:pPr>
              <a:spcBef>
                <a:spcPct val="20000"/>
              </a:spcBef>
            </a:pPr>
            <a:r>
              <a:rPr lang="en-AU" sz="2400">
                <a:latin typeface="Times New Roman" panose="02020603050405020304" pitchFamily="18" charset="0"/>
                <a:cs typeface="Times New Roman" panose="02020603050405020304" pitchFamily="18" charset="0"/>
              </a:rPr>
              <a:t> 2,Faculty of Agriculture, Iwate University, Morioka, 020-8550, Japan.</a:t>
            </a:r>
          </a:p>
          <a:p>
            <a:pPr>
              <a:spcBef>
                <a:spcPct val="20000"/>
              </a:spcBef>
            </a:pPr>
            <a:r>
              <a:rPr lang="en-AU" sz="2400">
                <a:latin typeface="Times New Roman" panose="02020603050405020304" pitchFamily="18" charset="0"/>
                <a:cs typeface="Times New Roman" panose="02020603050405020304" pitchFamily="18" charset="0"/>
              </a:rPr>
              <a:t> 3,Department of Food Science and Technology, Tokyo University of Marine Science and Technology, Tokyo, Japan</a:t>
            </a:r>
          </a:p>
          <a:p>
            <a:pPr>
              <a:spcBef>
                <a:spcPct val="20000"/>
              </a:spcBef>
            </a:pPr>
            <a:r>
              <a:rPr lang="en-AU" sz="2400">
                <a:latin typeface="Times New Roman" panose="02020603050405020304" pitchFamily="18" charset="0"/>
                <a:cs typeface="Times New Roman" panose="02020603050405020304" pitchFamily="18" charset="0"/>
              </a:rPr>
              <a:t> 4,College of Biosystems Engineering and Food Science, Zhejiang University, Hangzhou 310058, China.</a:t>
            </a:r>
          </a:p>
          <a:p>
            <a:pPr>
              <a:spcBef>
                <a:spcPct val="20000"/>
              </a:spcBef>
            </a:pPr>
            <a:r>
              <a:rPr lang="en-AU" sz="2400">
                <a:latin typeface="Times New Roman" panose="02020603050405020304" pitchFamily="18" charset="0"/>
                <a:cs typeface="Times New Roman" panose="02020603050405020304" pitchFamily="18" charset="0"/>
              </a:rPr>
              <a:t> 5,Faculty of Agriculture, Iwate University, Morioka, Japan</a:t>
            </a:r>
          </a:p>
          <a:p>
            <a:pPr>
              <a:spcBef>
                <a:spcPct val="20000"/>
              </a:spcBef>
            </a:pPr>
            <a:r>
              <a:rPr lang="en-AU" sz="2400">
                <a:latin typeface="Times New Roman" panose="02020603050405020304" pitchFamily="18" charset="0"/>
                <a:cs typeface="Times New Roman" panose="02020603050405020304" pitchFamily="18" charset="0"/>
              </a:rPr>
              <a:t> 6,Agri - Innovation Center, Iwate University, Morioka, Japan</a:t>
            </a:r>
            <a:endParaRPr lang="en-AU" sz="2400" dirty="0">
              <a:latin typeface="Times New Roman" panose="02020603050405020304" pitchFamily="18" charset="0"/>
              <a:cs typeface="Times New Roman" panose="02020603050405020304" pitchFamily="18" charset="0"/>
            </a:endParaRPr>
          </a:p>
        </p:txBody>
      </p:sp>
      <p:pic>
        <p:nvPicPr>
          <p:cNvPr id="41" name="Google Shape;154;p5" descr="图片 3">
            <a:extLst>
              <a:ext uri="{FF2B5EF4-FFF2-40B4-BE49-F238E27FC236}">
                <a16:creationId xmlns:a16="http://schemas.microsoft.com/office/drawing/2014/main" id="{2325063F-8EF5-4102-AB64-2C8F988A719D}"/>
              </a:ext>
            </a:extLst>
          </p:cNvPr>
          <p:cNvPicPr preferRelativeResize="0"/>
          <p:nvPr/>
        </p:nvPicPr>
        <p:blipFill rotWithShape="1">
          <a:blip r:embed="rId4">
            <a:alphaModFix/>
          </a:blip>
          <a:srcRect/>
          <a:stretch/>
        </p:blipFill>
        <p:spPr>
          <a:xfrm>
            <a:off x="2697138" y="203159"/>
            <a:ext cx="2726591" cy="2590288"/>
          </a:xfrm>
          <a:prstGeom prst="rect">
            <a:avLst/>
          </a:prstGeom>
          <a:noFill/>
          <a:ln>
            <a:noFill/>
          </a:ln>
        </p:spPr>
      </p:pic>
      <p:sp>
        <p:nvSpPr>
          <p:cNvPr id="45" name="テキスト ボックス 44">
            <a:extLst>
              <a:ext uri="{FF2B5EF4-FFF2-40B4-BE49-F238E27FC236}">
                <a16:creationId xmlns:a16="http://schemas.microsoft.com/office/drawing/2014/main" id="{DC701AAA-2775-4CFA-86C7-740D665A7CB2}"/>
              </a:ext>
            </a:extLst>
          </p:cNvPr>
          <p:cNvSpPr txBox="1"/>
          <p:nvPr/>
        </p:nvSpPr>
        <p:spPr>
          <a:xfrm>
            <a:off x="6027453" y="430237"/>
            <a:ext cx="5045405" cy="1015663"/>
          </a:xfrm>
          <a:prstGeom prst="rect">
            <a:avLst/>
          </a:prstGeom>
          <a:noFill/>
        </p:spPr>
        <p:txBody>
          <a:bodyPr wrap="square">
            <a:spAutoFit/>
          </a:bodyPr>
          <a:lstStyle/>
          <a:p>
            <a:r>
              <a:rPr lang="en-US" altLang="ja-JP" sz="6000" b="1" i="0" u="none" strike="noStrike" cap="none" dirty="0">
                <a:solidFill>
                  <a:schemeClr val="accent6"/>
                </a:solidFill>
                <a:latin typeface="Arimo"/>
                <a:ea typeface="Arimo"/>
                <a:cs typeface="Arimo"/>
                <a:sym typeface="Arimo"/>
              </a:rPr>
              <a:t>FSMILE 2025</a:t>
            </a:r>
            <a:endParaRPr lang="ja-JP" altLang="en-US" sz="6000" dirty="0"/>
          </a:p>
        </p:txBody>
      </p:sp>
      <p:sp>
        <p:nvSpPr>
          <p:cNvPr id="47" name="テキスト ボックス 46">
            <a:extLst>
              <a:ext uri="{FF2B5EF4-FFF2-40B4-BE49-F238E27FC236}">
                <a16:creationId xmlns:a16="http://schemas.microsoft.com/office/drawing/2014/main" id="{5B96C67F-2887-465A-AD5D-066E3EEB651E}"/>
              </a:ext>
            </a:extLst>
          </p:cNvPr>
          <p:cNvSpPr txBox="1"/>
          <p:nvPr/>
        </p:nvSpPr>
        <p:spPr>
          <a:xfrm>
            <a:off x="6027452" y="1572681"/>
            <a:ext cx="7553081" cy="1200329"/>
          </a:xfrm>
          <a:prstGeom prst="rect">
            <a:avLst/>
          </a:prstGeom>
          <a:noFill/>
        </p:spPr>
        <p:txBody>
          <a:bodyPr wrap="square">
            <a:spAutoFit/>
          </a:bodyPr>
          <a:lstStyle/>
          <a:p>
            <a:r>
              <a:rPr lang="en-US" altLang="zh-CN" sz="3600" b="1" i="0" u="none" strike="noStrike" cap="none" dirty="0">
                <a:solidFill>
                  <a:schemeClr val="accent6"/>
                </a:solidFill>
                <a:latin typeface="Arial"/>
                <a:ea typeface="Arial"/>
                <a:cs typeface="Arial"/>
                <a:sym typeface="Arial"/>
              </a:rPr>
              <a:t>October</a:t>
            </a:r>
            <a:r>
              <a:rPr lang="en-US" altLang="ja-JP" sz="3600" b="1" i="0" u="none" strike="noStrike" cap="none" dirty="0">
                <a:solidFill>
                  <a:schemeClr val="accent6"/>
                </a:solidFill>
                <a:latin typeface="Arial"/>
                <a:ea typeface="Arial"/>
                <a:cs typeface="Arial"/>
                <a:sym typeface="Arial"/>
              </a:rPr>
              <a:t> 04-07, 2025</a:t>
            </a:r>
          </a:p>
          <a:p>
            <a:r>
              <a:rPr lang="en-US" altLang="ja-JP" sz="3600" b="1" i="0" u="none" strike="noStrike" cap="none" dirty="0">
                <a:solidFill>
                  <a:schemeClr val="accent6"/>
                </a:solidFill>
                <a:latin typeface="Arial"/>
                <a:ea typeface="Arial"/>
                <a:cs typeface="Arial"/>
                <a:sym typeface="Arial"/>
              </a:rPr>
              <a:t>@Morioka &amp; ZOOM Cloud</a:t>
            </a:r>
          </a:p>
        </p:txBody>
      </p:sp>
      <p:sp>
        <p:nvSpPr>
          <p:cNvPr id="4" name="文本框 3">
            <a:extLst>
              <a:ext uri="{FF2B5EF4-FFF2-40B4-BE49-F238E27FC236}">
                <a16:creationId xmlns:a16="http://schemas.microsoft.com/office/drawing/2014/main" id="{31A35707-CF9C-3996-FDBC-D3A8B3744213}"/>
              </a:ext>
            </a:extLst>
          </p:cNvPr>
          <p:cNvSpPr txBox="1"/>
          <p:nvPr/>
        </p:nvSpPr>
        <p:spPr>
          <a:xfrm>
            <a:off x="-189111" y="3083878"/>
            <a:ext cx="14215533" cy="954107"/>
          </a:xfrm>
          <a:prstGeom prst="rect">
            <a:avLst/>
          </a:prstGeom>
          <a:noFill/>
        </p:spPr>
        <p:txBody>
          <a:bodyPr wrap="square">
            <a:spAutoFit/>
          </a:bodyPr>
          <a:lstStyle/>
          <a:p>
            <a:pPr algn="ctr"/>
            <a:r>
              <a:rPr lang="en-US" altLang="zh-CN" sz="2800" b="1" dirty="0"/>
              <a:t>International Symposium on Food Communications and Sustainable Agri-Aqua Food Systems</a:t>
            </a:r>
            <a:r>
              <a:rPr lang="zh-CN" altLang="en-US" sz="2800" b="1" dirty="0"/>
              <a:t>　</a:t>
            </a:r>
            <a:endParaRPr lang="en-US" altLang="zh-CN" sz="2800" b="1" dirty="0"/>
          </a:p>
          <a:p>
            <a:pPr algn="ctr"/>
            <a:r>
              <a:rPr lang="en-US" altLang="zh-CN" sz="2800" b="1" dirty="0"/>
              <a:t>Connecting Primary Industries, Academia, and Society through the SDGs</a:t>
            </a:r>
            <a:endParaRPr lang="zh-CN" altLang="en-US" sz="2800" b="1" dirty="0"/>
          </a:p>
        </p:txBody>
      </p:sp>
      <p:pic>
        <p:nvPicPr>
          <p:cNvPr id="2" name="图片 24">
            <a:extLst>
              <a:ext uri="{FF2B5EF4-FFF2-40B4-BE49-F238E27FC236}">
                <a16:creationId xmlns:a16="http://schemas.microsoft.com/office/drawing/2014/main" id="{ECA73261-D66C-E33F-7B33-1718FB8BD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402" y="11742092"/>
            <a:ext cx="6772375" cy="925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a:extLst>
              <a:ext uri="{FF2B5EF4-FFF2-40B4-BE49-F238E27FC236}">
                <a16:creationId xmlns:a16="http://schemas.microsoft.com/office/drawing/2014/main" id="{A65FD777-C3E3-07D3-445F-58CC7FAFBA2B}"/>
              </a:ext>
            </a:extLst>
          </p:cNvPr>
          <p:cNvSpPr txBox="1">
            <a:spLocks noChangeArrowheads="1"/>
          </p:cNvSpPr>
          <p:nvPr/>
        </p:nvSpPr>
        <p:spPr bwMode="auto">
          <a:xfrm>
            <a:off x="5825891" y="21165373"/>
            <a:ext cx="6091690" cy="1957386"/>
          </a:xfrm>
          <a:prstGeom prst="rect">
            <a:avLst/>
          </a:prstGeom>
          <a:solidFill>
            <a:schemeClr val="bg1">
              <a:alpha val="69000"/>
            </a:schemeClr>
          </a:solidFill>
          <a:ln>
            <a:noFill/>
          </a:ln>
          <a:effectLst/>
        </p:spPr>
        <p:txBody>
          <a:bodyPr lIns="130453" tIns="130453" rIns="130453" bIns="130453"/>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defRPr/>
            </a:pPr>
            <a:r>
              <a:rPr lang="en-CA" sz="2000">
                <a:latin typeface="Times New Roman" panose="02020603050405020304" pitchFamily="18" charset="0"/>
                <a:cs typeface="Times New Roman" panose="02020603050405020304" pitchFamily="18" charset="0"/>
              </a:rPr>
              <a:t>Fig. 1. Experimental design and workflow diagram for quantitative proteome analysis of the effluent sap of </a:t>
            </a:r>
            <a:r>
              <a:rPr lang="en-CA" sz="2000" i="1">
                <a:latin typeface="Times New Roman" panose="02020603050405020304" pitchFamily="18" charset="0"/>
                <a:cs typeface="Times New Roman" panose="02020603050405020304" pitchFamily="18" charset="0"/>
              </a:rPr>
              <a:t>Takifugu rubripes </a:t>
            </a:r>
            <a:r>
              <a:rPr lang="en-CA" sz="2000">
                <a:latin typeface="Times New Roman" panose="02020603050405020304" pitchFamily="18" charset="0"/>
                <a:cs typeface="Times New Roman" panose="02020603050405020304" pitchFamily="18" charset="0"/>
              </a:rPr>
              <a:t>using TMT labeling and LC‒MS/MS. Control: fresh control group (C). Running water thawing: rapid thawing group (R). Ice-water thawing: slow thawing group (I).</a:t>
            </a:r>
            <a:endParaRPr lang="en-CA" sz="2000" dirty="0">
              <a:latin typeface="Times New Roman" panose="02020603050405020304" pitchFamily="18" charset="0"/>
              <a:cs typeface="Times New Roman" panose="02020603050405020304" pitchFamily="18" charset="0"/>
            </a:endParaRPr>
          </a:p>
        </p:txBody>
      </p:sp>
      <p:sp>
        <p:nvSpPr>
          <p:cNvPr id="8" name="文本框 5">
            <a:extLst>
              <a:ext uri="{FF2B5EF4-FFF2-40B4-BE49-F238E27FC236}">
                <a16:creationId xmlns:a16="http://schemas.microsoft.com/office/drawing/2014/main" id="{8C89AE2D-95C8-974F-B297-D9477F7EC3BE}"/>
              </a:ext>
            </a:extLst>
          </p:cNvPr>
          <p:cNvSpPr txBox="1">
            <a:spLocks noChangeArrowheads="1"/>
          </p:cNvSpPr>
          <p:nvPr/>
        </p:nvSpPr>
        <p:spPr bwMode="auto">
          <a:xfrm>
            <a:off x="596230" y="11649501"/>
            <a:ext cx="4646186" cy="12095619"/>
          </a:xfrm>
          <a:prstGeom prst="rect">
            <a:avLst/>
          </a:prstGeom>
          <a:noFill/>
          <a:ln>
            <a:solidFill>
              <a:srgbClr val="C0A3C4"/>
            </a:solidFill>
          </a:ln>
        </p:spPr>
        <p:txBody>
          <a:bodyPr wrap="square">
            <a:spAutoFit/>
          </a:bodyPr>
          <a:lstStyle>
            <a:lvl1pPr>
              <a:defRPr sz="7200">
                <a:solidFill>
                  <a:schemeClr val="tx1"/>
                </a:solidFill>
                <a:latin typeface="Arial" panose="020B0604020202020204" pitchFamily="34" charset="0"/>
                <a:ea typeface="宋体" panose="02010600030101010101" pitchFamily="2" charset="-122"/>
              </a:defRPr>
            </a:lvl1pPr>
            <a:lvl2pPr marL="742950" indent="-285750">
              <a:defRPr sz="7200">
                <a:solidFill>
                  <a:schemeClr val="tx1"/>
                </a:solidFill>
                <a:latin typeface="Arial" panose="020B0604020202020204" pitchFamily="34" charset="0"/>
                <a:ea typeface="宋体" panose="02010600030101010101" pitchFamily="2" charset="-122"/>
              </a:defRPr>
            </a:lvl2pPr>
            <a:lvl3pPr marL="1143000" indent="-228600">
              <a:defRPr sz="7200">
                <a:solidFill>
                  <a:schemeClr val="tx1"/>
                </a:solidFill>
                <a:latin typeface="Arial" panose="020B0604020202020204" pitchFamily="34" charset="0"/>
                <a:ea typeface="宋体" panose="02010600030101010101" pitchFamily="2" charset="-122"/>
              </a:defRPr>
            </a:lvl3pPr>
            <a:lvl4pPr marL="1600200" indent="-228600">
              <a:defRPr sz="7200">
                <a:solidFill>
                  <a:schemeClr val="tx1"/>
                </a:solidFill>
                <a:latin typeface="Arial" panose="020B0604020202020204" pitchFamily="34" charset="0"/>
                <a:ea typeface="宋体" panose="02010600030101010101" pitchFamily="2" charset="-122"/>
              </a:defRPr>
            </a:lvl4pPr>
            <a:lvl5pPr marL="2057400" indent="-228600">
              <a:defRPr sz="7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7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7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7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7200">
                <a:solidFill>
                  <a:schemeClr val="tx1"/>
                </a:solidFill>
                <a:latin typeface="Arial" panose="020B0604020202020204" pitchFamily="34" charset="0"/>
                <a:ea typeface="宋体" panose="02010600030101010101" pitchFamily="2" charset="-122"/>
              </a:defRPr>
            </a:lvl9pPr>
          </a:lstStyle>
          <a:p>
            <a:pPr indent="457200"/>
            <a:r>
              <a:rPr lang="en-US" altLang="zh-CN" sz="2400" b="1">
                <a:latin typeface="Times New Roman" panose="02020603050405020304" pitchFamily="18" charset="0"/>
                <a:ea typeface="MS PGothic" panose="020B0600070205080204" pitchFamily="34" charset="-128"/>
                <a:cs typeface="Times New Roman" panose="02020603050405020304" pitchFamily="18" charset="0"/>
              </a:rPr>
              <a:t> </a:t>
            </a:r>
            <a:r>
              <a:rPr lang="en-US" altLang="zh-CN" sz="2400">
                <a:highlight>
                  <a:srgbClr val="FFFF00"/>
                </a:highlight>
                <a:latin typeface="Times New Roman" panose="02020603050405020304" pitchFamily="18" charset="0"/>
                <a:cs typeface="Times New Roman" panose="02020603050405020304" pitchFamily="18" charset="0"/>
              </a:rPr>
              <a:t>Experimental materials</a:t>
            </a:r>
            <a:r>
              <a:rPr lang="en-US" altLang="zh-CN" sz="2400">
                <a:latin typeface="Times New Roman" panose="02020603050405020304" pitchFamily="18" charset="0"/>
                <a:cs typeface="Times New Roman" panose="02020603050405020304" pitchFamily="18" charset="0"/>
              </a:rPr>
              <a:t>: </a:t>
            </a:r>
            <a:r>
              <a:rPr lang="en-US" altLang="zh-CN" sz="2400" i="1">
                <a:latin typeface="Times New Roman" panose="02020603050405020304" pitchFamily="18" charset="0"/>
                <a:cs typeface="Times New Roman" panose="02020603050405020304" pitchFamily="18" charset="0"/>
              </a:rPr>
              <a:t>Takifugu rubripes </a:t>
            </a:r>
            <a:r>
              <a:rPr lang="en-US" altLang="zh-CN" sz="2400">
                <a:latin typeface="Times New Roman" panose="02020603050405020304" pitchFamily="18" charset="0"/>
                <a:cs typeface="Times New Roman" panose="02020603050405020304" pitchFamily="18" charset="0"/>
              </a:rPr>
              <a:t>(1000–1100 g) were purchased from the New Changxing Seafood Market in Dalian, Liaoning Province. The live fish were anesthetized by qualified staff on ice. Slaughter was performed by severing the spine, and the samples were then placed in water at room temperature for 10 min to bleed out.</a:t>
            </a:r>
          </a:p>
          <a:p>
            <a:pPr indent="457200">
              <a:spcBef>
                <a:spcPct val="50000"/>
              </a:spcBef>
            </a:pPr>
            <a:r>
              <a:rPr lang="en-US" altLang="zh-CN" sz="2400">
                <a:highlight>
                  <a:srgbClr val="FFFF00"/>
                </a:highlight>
                <a:latin typeface="Times New Roman" panose="02020603050405020304" pitchFamily="18" charset="0"/>
                <a:cs typeface="Times New Roman" panose="02020603050405020304" pitchFamily="18" charset="0"/>
              </a:rPr>
              <a:t>Freeze‒thaw treatments.</a:t>
            </a:r>
          </a:p>
          <a:p>
            <a:pPr indent="457200">
              <a:spcBef>
                <a:spcPct val="50000"/>
              </a:spcBef>
            </a:pPr>
            <a:r>
              <a:rPr lang="en-US" altLang="zh-CN" sz="2400">
                <a:latin typeface="Times New Roman" panose="02020603050405020304" pitchFamily="18" charset="0"/>
                <a:cs typeface="Times New Roman" panose="02020603050405020304" pitchFamily="18" charset="0"/>
              </a:rPr>
              <a:t>Morphological and optical microscopic structural changes in the fish fillets.</a:t>
            </a:r>
          </a:p>
          <a:p>
            <a:pPr indent="457200">
              <a:spcBef>
                <a:spcPct val="50000"/>
              </a:spcBef>
            </a:pPr>
            <a:r>
              <a:rPr lang="en-US" altLang="zh-CN" sz="2400">
                <a:latin typeface="Times New Roman" panose="02020603050405020304" pitchFamily="18" charset="0"/>
                <a:cs typeface="Times New Roman" panose="02020603050405020304" pitchFamily="18" charset="0"/>
              </a:rPr>
              <a:t>Proteomic analysis: The fish fillets were divided into three groups, each with three replicates , namely, the fresh control group (</a:t>
            </a:r>
            <a:r>
              <a:rPr lang="en-US" altLang="zh-CN" sz="2400">
                <a:solidFill>
                  <a:srgbClr val="FF0000"/>
                </a:solidFill>
                <a:latin typeface="Times New Roman" panose="02020603050405020304" pitchFamily="18" charset="0"/>
                <a:cs typeface="Times New Roman" panose="02020603050405020304" pitchFamily="18" charset="0"/>
              </a:rPr>
              <a:t>C</a:t>
            </a:r>
            <a:r>
              <a:rPr lang="en-US" altLang="zh-CN" sz="2400">
                <a:latin typeface="Times New Roman" panose="02020603050405020304" pitchFamily="18" charset="0"/>
                <a:cs typeface="Times New Roman" panose="02020603050405020304" pitchFamily="18" charset="0"/>
              </a:rPr>
              <a:t>), the rapid thawing group (</a:t>
            </a:r>
            <a:r>
              <a:rPr lang="en-US" altLang="zh-CN" sz="2400">
                <a:solidFill>
                  <a:srgbClr val="FF0000"/>
                </a:solidFill>
                <a:latin typeface="Times New Roman" panose="02020603050405020304" pitchFamily="18" charset="0"/>
                <a:cs typeface="Times New Roman" panose="02020603050405020304" pitchFamily="18" charset="0"/>
              </a:rPr>
              <a:t>R</a:t>
            </a:r>
            <a:r>
              <a:rPr lang="en-US" altLang="zh-CN" sz="2400">
                <a:latin typeface="Times New Roman" panose="02020603050405020304" pitchFamily="18" charset="0"/>
                <a:cs typeface="Times New Roman" panose="02020603050405020304" pitchFamily="18" charset="0"/>
              </a:rPr>
              <a:t>), and the slow thawing group (</a:t>
            </a:r>
            <a:r>
              <a:rPr lang="en-US" altLang="zh-CN" sz="2400">
                <a:solidFill>
                  <a:srgbClr val="FF0000"/>
                </a:solidFill>
                <a:latin typeface="Times New Roman" panose="02020603050405020304" pitchFamily="18" charset="0"/>
                <a:cs typeface="Times New Roman" panose="02020603050405020304" pitchFamily="18" charset="0"/>
              </a:rPr>
              <a:t>I</a:t>
            </a:r>
            <a:r>
              <a:rPr lang="en-US" altLang="zh-CN" sz="2400">
                <a:latin typeface="Times New Roman" panose="02020603050405020304" pitchFamily="18" charset="0"/>
                <a:cs typeface="Times New Roman" panose="02020603050405020304" pitchFamily="18" charset="0"/>
              </a:rPr>
              <a:t>). The fillets in groups R and I were frozen at −80</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for 48 hours in plastic bags, followed by different thawing methods. For group R, the fillets were thawed in 18</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running water until the center temperature of the fillets reached 0</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For group I, the fillets were thawed in ice water until the center temperature of the fillets reached 0</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a:t>
            </a:r>
          </a:p>
        </p:txBody>
      </p:sp>
      <p:pic>
        <p:nvPicPr>
          <p:cNvPr id="10" name="图片 26">
            <a:extLst>
              <a:ext uri="{FF2B5EF4-FFF2-40B4-BE49-F238E27FC236}">
                <a16:creationId xmlns:a16="http://schemas.microsoft.com/office/drawing/2014/main" id="{6721D23C-AE9E-DACA-8021-040F94868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961"/>
          <a:stretch>
            <a:fillRect/>
          </a:stretch>
        </p:blipFill>
        <p:spPr bwMode="auto">
          <a:xfrm>
            <a:off x="13221381" y="7026274"/>
            <a:ext cx="7046221" cy="844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6">
            <a:extLst>
              <a:ext uri="{FF2B5EF4-FFF2-40B4-BE49-F238E27FC236}">
                <a16:creationId xmlns:a16="http://schemas.microsoft.com/office/drawing/2014/main" id="{888FD57D-4DD4-4BAC-AAD0-EE843442F5CF}"/>
              </a:ext>
            </a:extLst>
          </p:cNvPr>
          <p:cNvSpPr txBox="1">
            <a:spLocks noChangeArrowheads="1"/>
          </p:cNvSpPr>
          <p:nvPr/>
        </p:nvSpPr>
        <p:spPr bwMode="auto">
          <a:xfrm>
            <a:off x="13132129" y="15539603"/>
            <a:ext cx="6914376" cy="2011362"/>
          </a:xfrm>
          <a:prstGeom prst="rect">
            <a:avLst/>
          </a:prstGeom>
          <a:solidFill>
            <a:schemeClr val="bg1">
              <a:alpha val="69000"/>
            </a:schemeClr>
          </a:solidFill>
          <a:ln>
            <a:noFill/>
          </a:ln>
          <a:effectLst/>
        </p:spPr>
        <p:txBody>
          <a:bodyPr lIns="130453" tIns="130453" rIns="130453" bIns="130453"/>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defRPr/>
            </a:pPr>
            <a:r>
              <a:rPr lang="en-CA" sz="1600">
                <a:latin typeface="Times New Roman" panose="02020603050405020304" pitchFamily="18" charset="0"/>
                <a:cs typeface="Times New Roman" panose="02020603050405020304" pitchFamily="18" charset="0"/>
              </a:rPr>
              <a:t>Fig. 2. Temperature curves and effects of muscle tissue structure on freeze‒thaw cycles in </a:t>
            </a:r>
            <a:r>
              <a:rPr lang="en-CA" sz="1600" i="1">
                <a:latin typeface="Times New Roman" panose="02020603050405020304" pitchFamily="18" charset="0"/>
                <a:cs typeface="Times New Roman" panose="02020603050405020304" pitchFamily="18" charset="0"/>
              </a:rPr>
              <a:t>Takifugu rubripes</a:t>
            </a:r>
            <a:r>
              <a:rPr lang="en-CA" sz="1600">
                <a:latin typeface="Times New Roman" panose="02020603050405020304" pitchFamily="18" charset="0"/>
                <a:cs typeface="Times New Roman" panose="02020603050405020304" pitchFamily="18" charset="0"/>
              </a:rPr>
              <a:t>. A: Comparison of morphological changes in fast- and slow-thawed </a:t>
            </a:r>
            <a:r>
              <a:rPr lang="en-CA" sz="1600" i="1">
                <a:latin typeface="Times New Roman" panose="02020603050405020304" pitchFamily="18" charset="0"/>
                <a:cs typeface="Times New Roman" panose="02020603050405020304" pitchFamily="18" charset="0"/>
              </a:rPr>
              <a:t>Takifugu rubripes </a:t>
            </a:r>
            <a:r>
              <a:rPr lang="en-CA" sz="1600">
                <a:latin typeface="Times New Roman" panose="02020603050405020304" pitchFamily="18" charset="0"/>
                <a:cs typeface="Times New Roman" panose="02020603050405020304" pitchFamily="18" charset="0"/>
              </a:rPr>
              <a:t>fillets. B: Freezing curve of Takifugu rubripes fillets. C: Thawing curve of Takifugu rubripes fillets. D-F: Microstructures of muscles in </a:t>
            </a:r>
            <a:r>
              <a:rPr lang="en-CA" sz="1600" i="1">
                <a:latin typeface="Times New Roman" panose="02020603050405020304" pitchFamily="18" charset="0"/>
                <a:cs typeface="Times New Roman" panose="02020603050405020304" pitchFamily="18" charset="0"/>
              </a:rPr>
              <a:t>Takifugu rubripes </a:t>
            </a:r>
            <a:r>
              <a:rPr lang="en-CA" sz="1600">
                <a:latin typeface="Times New Roman" panose="02020603050405020304" pitchFamily="18" charset="0"/>
                <a:cs typeface="Times New Roman" panose="02020603050405020304" pitchFamily="18" charset="0"/>
              </a:rPr>
              <a:t>subjected to different thawing methods. D: Cross-section of fresh </a:t>
            </a:r>
            <a:r>
              <a:rPr lang="en-CA" sz="1600" i="1">
                <a:latin typeface="Times New Roman" panose="02020603050405020304" pitchFamily="18" charset="0"/>
                <a:cs typeface="Times New Roman" panose="02020603050405020304" pitchFamily="18" charset="0"/>
              </a:rPr>
              <a:t>Takifugu rubripes </a:t>
            </a:r>
            <a:r>
              <a:rPr lang="en-CA" sz="1600">
                <a:latin typeface="Times New Roman" panose="02020603050405020304" pitchFamily="18" charset="0"/>
                <a:cs typeface="Times New Roman" panose="02020603050405020304" pitchFamily="18" charset="0"/>
              </a:rPr>
              <a:t>(100×), E: Cross-section of </a:t>
            </a:r>
            <a:r>
              <a:rPr lang="en-CA" sz="1600" i="1">
                <a:latin typeface="Times New Roman" panose="02020603050405020304" pitchFamily="18" charset="0"/>
                <a:cs typeface="Times New Roman" panose="02020603050405020304" pitchFamily="18" charset="0"/>
              </a:rPr>
              <a:t>Takifugu rubripes</a:t>
            </a:r>
            <a:r>
              <a:rPr lang="en-CA" sz="1600">
                <a:latin typeface="Times New Roman" panose="02020603050405020304" pitchFamily="18" charset="0"/>
                <a:cs typeface="Times New Roman" panose="02020603050405020304" pitchFamily="18" charset="0"/>
              </a:rPr>
              <a:t> thawed with running water (100×), F: Cross-section of </a:t>
            </a:r>
            <a:r>
              <a:rPr lang="en-CA" sz="1600" i="1">
                <a:latin typeface="Times New Roman" panose="02020603050405020304" pitchFamily="18" charset="0"/>
                <a:cs typeface="Times New Roman" panose="02020603050405020304" pitchFamily="18" charset="0"/>
              </a:rPr>
              <a:t>Takifugu rubripes </a:t>
            </a:r>
            <a:r>
              <a:rPr lang="en-CA" sz="1600">
                <a:latin typeface="Times New Roman" panose="02020603050405020304" pitchFamily="18" charset="0"/>
                <a:cs typeface="Times New Roman" panose="02020603050405020304" pitchFamily="18" charset="0"/>
              </a:rPr>
              <a:t>thawed at 4 °C (100×). G: Average gap areas in muscle tissue.</a:t>
            </a:r>
            <a:endParaRPr lang="en-CA" sz="1600" dirty="0">
              <a:latin typeface="Times New Roman" panose="02020603050405020304" pitchFamily="18" charset="0"/>
              <a:cs typeface="Times New Roman" panose="02020603050405020304" pitchFamily="18" charset="0"/>
            </a:endParaRPr>
          </a:p>
        </p:txBody>
      </p:sp>
      <p:pic>
        <p:nvPicPr>
          <p:cNvPr id="14" name="图片 28">
            <a:extLst>
              <a:ext uri="{FF2B5EF4-FFF2-40B4-BE49-F238E27FC236}">
                <a16:creationId xmlns:a16="http://schemas.microsoft.com/office/drawing/2014/main" id="{7036D9D8-289C-6013-E049-B1AE17004D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87442" y="6680801"/>
            <a:ext cx="8093258" cy="580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0">
            <a:extLst>
              <a:ext uri="{FF2B5EF4-FFF2-40B4-BE49-F238E27FC236}">
                <a16:creationId xmlns:a16="http://schemas.microsoft.com/office/drawing/2014/main" id="{5537F2AA-D1A5-06A9-2DDB-CEAB60CD19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0342"/>
          <a:stretch>
            <a:fillRect/>
          </a:stretch>
        </p:blipFill>
        <p:spPr bwMode="auto">
          <a:xfrm>
            <a:off x="20366345" y="13757804"/>
            <a:ext cx="899121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32">
            <a:extLst>
              <a:ext uri="{FF2B5EF4-FFF2-40B4-BE49-F238E27FC236}">
                <a16:creationId xmlns:a16="http://schemas.microsoft.com/office/drawing/2014/main" id="{9113C85D-9D04-3DCB-37CF-E9FA9CCB0E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27956" y="6577221"/>
            <a:ext cx="7110823" cy="61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34">
            <a:extLst>
              <a:ext uri="{FF2B5EF4-FFF2-40B4-BE49-F238E27FC236}">
                <a16:creationId xmlns:a16="http://schemas.microsoft.com/office/drawing/2014/main" id="{DAF0FFBC-07D5-EFBC-79D4-59ACBD2FF2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42858" y="14573721"/>
            <a:ext cx="6078774" cy="233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36">
            <a:extLst>
              <a:ext uri="{FF2B5EF4-FFF2-40B4-BE49-F238E27FC236}">
                <a16:creationId xmlns:a16="http://schemas.microsoft.com/office/drawing/2014/main" id="{3061AE1F-BC8D-29EA-B36B-8E175D27F8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83943" y="7089553"/>
            <a:ext cx="6397514" cy="68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7">
            <a:extLst>
              <a:ext uri="{FF2B5EF4-FFF2-40B4-BE49-F238E27FC236}">
                <a16:creationId xmlns:a16="http://schemas.microsoft.com/office/drawing/2014/main" id="{4C27828B-C38B-2699-9F0A-1F60EA7C9D5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4566"/>
          <a:stretch>
            <a:fillRect/>
          </a:stretch>
        </p:blipFill>
        <p:spPr bwMode="auto">
          <a:xfrm>
            <a:off x="35546103" y="14093870"/>
            <a:ext cx="738215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6">
            <a:extLst>
              <a:ext uri="{FF2B5EF4-FFF2-40B4-BE49-F238E27FC236}">
                <a16:creationId xmlns:a16="http://schemas.microsoft.com/office/drawing/2014/main" id="{FD4586BF-63BC-88FA-92F9-A4102E0BDA2E}"/>
              </a:ext>
            </a:extLst>
          </p:cNvPr>
          <p:cNvSpPr txBox="1">
            <a:spLocks noChangeArrowheads="1"/>
          </p:cNvSpPr>
          <p:nvPr/>
        </p:nvSpPr>
        <p:spPr bwMode="auto">
          <a:xfrm>
            <a:off x="21182737" y="12536038"/>
            <a:ext cx="7557680" cy="1169987"/>
          </a:xfrm>
          <a:prstGeom prst="rect">
            <a:avLst/>
          </a:prstGeom>
          <a:solidFill>
            <a:schemeClr val="bg1">
              <a:alpha val="69000"/>
            </a:schemeClr>
          </a:solidFill>
          <a:ln>
            <a:noFill/>
          </a:ln>
          <a:effectLst/>
        </p:spPr>
        <p:txBody>
          <a:bodyPr lIns="130453" tIns="130453" rIns="130453" bIns="130453"/>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defRPr/>
            </a:pPr>
            <a:r>
              <a:rPr lang="en-US" sz="1600">
                <a:latin typeface="Times New Roman" panose="02020603050405020304" pitchFamily="18" charset="0"/>
                <a:cs typeface="Times New Roman" panose="02020603050405020304" pitchFamily="18" charset="0"/>
              </a:rPr>
              <a:t>Fig. 3. Proteomic results of the Takifugu rubripes extract. A: Length distribution of identified peptides. B: Distribution of the number of peptides identified. C: Protein coverage of the Takifugu rubripes extract. D: Molecular weight distribution of the identified proteins in the Takifugu rubripes extract</a:t>
            </a:r>
            <a:r>
              <a:rPr lang="en-US" sz="1600" i="1">
                <a:latin typeface="Times New Roman" panose="02020603050405020304" pitchFamily="18" charset="0"/>
                <a:cs typeface="Times New Roman" panose="02020603050405020304" pitchFamily="18" charset="0"/>
              </a:rPr>
              <a:t>.</a:t>
            </a:r>
            <a:endParaRPr lang="en-CA" sz="1600" i="1" dirty="0">
              <a:latin typeface="Times New Roman" panose="02020603050405020304" pitchFamily="18" charset="0"/>
              <a:cs typeface="Times New Roman" panose="02020603050405020304" pitchFamily="18" charset="0"/>
            </a:endParaRPr>
          </a:p>
        </p:txBody>
      </p:sp>
      <p:sp>
        <p:nvSpPr>
          <p:cNvPr id="28" name="Text Box 16">
            <a:extLst>
              <a:ext uri="{FF2B5EF4-FFF2-40B4-BE49-F238E27FC236}">
                <a16:creationId xmlns:a16="http://schemas.microsoft.com/office/drawing/2014/main" id="{2F81EAAA-F7A1-4534-721B-3B78ADF7BFE6}"/>
              </a:ext>
            </a:extLst>
          </p:cNvPr>
          <p:cNvSpPr txBox="1">
            <a:spLocks noChangeArrowheads="1"/>
          </p:cNvSpPr>
          <p:nvPr/>
        </p:nvSpPr>
        <p:spPr bwMode="auto">
          <a:xfrm>
            <a:off x="21351430" y="17157012"/>
            <a:ext cx="6914376" cy="636932"/>
          </a:xfrm>
          <a:prstGeom prst="rect">
            <a:avLst/>
          </a:prstGeom>
          <a:solidFill>
            <a:schemeClr val="bg1">
              <a:alpha val="69000"/>
            </a:schemeClr>
          </a:solidFill>
          <a:ln>
            <a:noFill/>
          </a:ln>
          <a:effectLst/>
        </p:spPr>
        <p:txBody>
          <a:bodyPr lIns="130453" tIns="130453" rIns="130453" bIns="130453"/>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defRPr/>
            </a:pPr>
            <a:r>
              <a:rPr lang="en-US" sz="1600">
                <a:latin typeface="Times New Roman" panose="02020603050405020304" pitchFamily="18" charset="0"/>
                <a:cs typeface="Times New Roman" panose="02020603050405020304" pitchFamily="18" charset="0"/>
              </a:rPr>
              <a:t>Fig. 4. Quantitative volcano plots of differentially expressed proteins in each comparison group.</a:t>
            </a:r>
            <a:endParaRPr lang="en-CA" sz="1600" dirty="0">
              <a:latin typeface="Times New Roman" panose="02020603050405020304" pitchFamily="18" charset="0"/>
              <a:cs typeface="Times New Roman" panose="02020603050405020304" pitchFamily="18" charset="0"/>
            </a:endParaRPr>
          </a:p>
        </p:txBody>
      </p:sp>
      <p:sp>
        <p:nvSpPr>
          <p:cNvPr id="30" name="Text Box 16">
            <a:extLst>
              <a:ext uri="{FF2B5EF4-FFF2-40B4-BE49-F238E27FC236}">
                <a16:creationId xmlns:a16="http://schemas.microsoft.com/office/drawing/2014/main" id="{D1D20616-8D91-C412-7382-05E243FA0B52}"/>
              </a:ext>
            </a:extLst>
          </p:cNvPr>
          <p:cNvSpPr txBox="1">
            <a:spLocks noChangeArrowheads="1"/>
          </p:cNvSpPr>
          <p:nvPr/>
        </p:nvSpPr>
        <p:spPr bwMode="auto">
          <a:xfrm>
            <a:off x="29539158" y="12832749"/>
            <a:ext cx="5682475" cy="873276"/>
          </a:xfrm>
          <a:prstGeom prst="rect">
            <a:avLst/>
          </a:prstGeom>
          <a:solidFill>
            <a:schemeClr val="bg1">
              <a:alpha val="69000"/>
            </a:schemeClr>
          </a:solidFill>
          <a:ln>
            <a:noFill/>
          </a:ln>
          <a:effectLst/>
        </p:spPr>
        <p:txBody>
          <a:bodyPr lIns="130453" tIns="130453" rIns="130453" bIns="130453"/>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defRPr/>
            </a:pPr>
            <a:r>
              <a:rPr lang="en-US" sz="1600">
                <a:latin typeface="Times New Roman" panose="02020603050405020304" pitchFamily="18" charset="0"/>
                <a:cs typeface="Times New Roman" panose="02020603050405020304" pitchFamily="18" charset="0"/>
              </a:rPr>
              <a:t>Fig. 5. Maps of differential protein subcellular structure localizations in each comparison group. A: R vs. C, B: I vs. C.</a:t>
            </a:r>
            <a:endParaRPr lang="en-CA" sz="1600" dirty="0">
              <a:latin typeface="Times New Roman" panose="02020603050405020304" pitchFamily="18" charset="0"/>
              <a:cs typeface="Times New Roman" panose="02020603050405020304" pitchFamily="18" charset="0"/>
            </a:endParaRPr>
          </a:p>
        </p:txBody>
      </p:sp>
      <p:sp>
        <p:nvSpPr>
          <p:cNvPr id="32" name="Text Box 16">
            <a:extLst>
              <a:ext uri="{FF2B5EF4-FFF2-40B4-BE49-F238E27FC236}">
                <a16:creationId xmlns:a16="http://schemas.microsoft.com/office/drawing/2014/main" id="{4B74F379-0216-AC41-8524-6EEC4B60EB1C}"/>
              </a:ext>
            </a:extLst>
          </p:cNvPr>
          <p:cNvSpPr txBox="1">
            <a:spLocks noChangeArrowheads="1"/>
          </p:cNvSpPr>
          <p:nvPr/>
        </p:nvSpPr>
        <p:spPr bwMode="auto">
          <a:xfrm>
            <a:off x="36777544" y="6533928"/>
            <a:ext cx="5903913" cy="555625"/>
          </a:xfrm>
          <a:prstGeom prst="rect">
            <a:avLst/>
          </a:prstGeom>
          <a:solidFill>
            <a:schemeClr val="bg1">
              <a:alpha val="69000"/>
            </a:schemeClr>
          </a:solidFill>
          <a:ln>
            <a:noFill/>
          </a:ln>
          <a:effectLst/>
        </p:spPr>
        <p:txBody>
          <a:bodyPr lIns="130453" tIns="130453" rIns="130453" bIns="130453"/>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defRPr/>
            </a:pPr>
            <a:r>
              <a:rPr lang="en-US" sz="1600">
                <a:latin typeface="+mn-lt"/>
                <a:cs typeface="Arial" charset="0"/>
              </a:rPr>
              <a:t>Table 1. Differentially expressed mitochondria-related proteins.</a:t>
            </a:r>
            <a:endParaRPr lang="en-CA" sz="1600" dirty="0">
              <a:latin typeface="+mn-lt"/>
              <a:cs typeface="Arial" charset="0"/>
            </a:endParaRPr>
          </a:p>
        </p:txBody>
      </p:sp>
      <p:sp>
        <p:nvSpPr>
          <p:cNvPr id="34" name="Text Box 16">
            <a:extLst>
              <a:ext uri="{FF2B5EF4-FFF2-40B4-BE49-F238E27FC236}">
                <a16:creationId xmlns:a16="http://schemas.microsoft.com/office/drawing/2014/main" id="{482A000A-16D0-BEDC-24B3-E03BF698A05E}"/>
              </a:ext>
            </a:extLst>
          </p:cNvPr>
          <p:cNvSpPr txBox="1">
            <a:spLocks noChangeArrowheads="1"/>
          </p:cNvSpPr>
          <p:nvPr/>
        </p:nvSpPr>
        <p:spPr bwMode="auto">
          <a:xfrm>
            <a:off x="29539159" y="17101158"/>
            <a:ext cx="5682474" cy="765178"/>
          </a:xfrm>
          <a:prstGeom prst="rect">
            <a:avLst/>
          </a:prstGeom>
          <a:solidFill>
            <a:schemeClr val="bg1">
              <a:alpha val="69000"/>
            </a:schemeClr>
          </a:solidFill>
          <a:ln>
            <a:noFill/>
          </a:ln>
          <a:effectLst/>
        </p:spPr>
        <p:txBody>
          <a:bodyPr lIns="130453" tIns="130453" rIns="130453" bIns="130453"/>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defRPr/>
            </a:pPr>
            <a:r>
              <a:rPr lang="en-US" sz="1600">
                <a:latin typeface="Times New Roman" panose="02020603050405020304" pitchFamily="18" charset="0"/>
                <a:cs typeface="Times New Roman" panose="02020603050405020304" pitchFamily="18" charset="0"/>
              </a:rPr>
              <a:t>Fig. 6. Bar plots of the GO enrichment of the enriched proteins related to cell composition. A: R vs. C, B: I vs. C.</a:t>
            </a:r>
            <a:endParaRPr lang="en-CA" sz="1600" dirty="0">
              <a:latin typeface="Times New Roman" panose="02020603050405020304" pitchFamily="18" charset="0"/>
              <a:cs typeface="Times New Roman" panose="02020603050405020304" pitchFamily="18" charset="0"/>
            </a:endParaRPr>
          </a:p>
        </p:txBody>
      </p:sp>
      <p:sp>
        <p:nvSpPr>
          <p:cNvPr id="35" name="Text Box 16">
            <a:extLst>
              <a:ext uri="{FF2B5EF4-FFF2-40B4-BE49-F238E27FC236}">
                <a16:creationId xmlns:a16="http://schemas.microsoft.com/office/drawing/2014/main" id="{69294C3C-E834-7D11-BB8C-AA59C06DC3D0}"/>
              </a:ext>
            </a:extLst>
          </p:cNvPr>
          <p:cNvSpPr txBox="1">
            <a:spLocks noChangeArrowheads="1"/>
          </p:cNvSpPr>
          <p:nvPr/>
        </p:nvSpPr>
        <p:spPr bwMode="auto">
          <a:xfrm>
            <a:off x="36131508" y="17019632"/>
            <a:ext cx="6893959" cy="846704"/>
          </a:xfrm>
          <a:prstGeom prst="rect">
            <a:avLst/>
          </a:prstGeom>
          <a:solidFill>
            <a:schemeClr val="bg1">
              <a:alpha val="69000"/>
            </a:schemeClr>
          </a:solidFill>
          <a:ln>
            <a:noFill/>
          </a:ln>
          <a:effectLst/>
        </p:spPr>
        <p:txBody>
          <a:bodyPr lIns="130453" tIns="130453" rIns="130453" bIns="130453"/>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defRPr/>
            </a:pPr>
            <a:r>
              <a:rPr lang="en-US" sz="1600">
                <a:latin typeface="Times New Roman" panose="02020603050405020304" pitchFamily="18" charset="0"/>
                <a:cs typeface="Times New Roman" panose="02020603050405020304" pitchFamily="18" charset="0"/>
              </a:rPr>
              <a:t>Fig. 7. GO enrichment bubble diagram of cell composition-related differentially expressed proteins. A: Upregulated differentially expressed proteins; B: Downregulate differentially expressed proteins.</a:t>
            </a:r>
            <a:endParaRPr lang="en-CA" sz="1600" dirty="0">
              <a:latin typeface="Times New Roman" panose="02020603050405020304" pitchFamily="18" charset="0"/>
              <a:cs typeface="Times New Roman" panose="02020603050405020304" pitchFamily="18" charset="0"/>
            </a:endParaRPr>
          </a:p>
        </p:txBody>
      </p:sp>
      <p:pic>
        <p:nvPicPr>
          <p:cNvPr id="3" name="齐琳，河豚海报音频">
            <a:hlinkClick r:id="" action="ppaction://media"/>
            <a:extLst>
              <a:ext uri="{FF2B5EF4-FFF2-40B4-BE49-F238E27FC236}">
                <a16:creationId xmlns:a16="http://schemas.microsoft.com/office/drawing/2014/main" id="{E9679F75-2E58-749F-535D-449657ED2E0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1389753" y="956290"/>
            <a:ext cx="1538505" cy="1538505"/>
          </a:xfrm>
          <a:prstGeom prst="rect">
            <a:avLst/>
          </a:prstGeom>
        </p:spPr>
      </p:pic>
    </p:spTree>
    <p:extLst>
      <p:ext uri="{BB962C8B-B14F-4D97-AF65-F5344CB8AC3E}">
        <p14:creationId xmlns:p14="http://schemas.microsoft.com/office/powerpoint/2010/main" val="3390156777"/>
      </p:ext>
    </p:extLst>
  </p:cSld>
  <p:clrMapOvr>
    <a:masterClrMapping/>
  </p:clrMapOvr>
  <mc:AlternateContent xmlns:mc="http://schemas.openxmlformats.org/markup-compatibility/2006" xmlns:p14="http://schemas.microsoft.com/office/powerpoint/2010/main">
    <mc:Choice Requires="p14">
      <p:transition spd="slow" p14:dur="2000" advTm="148024"/>
    </mc:Choice>
    <mc:Fallback xmlns="">
      <p:transition spd="slow" advTm="148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8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TotalTime>
  <Words>997</Words>
  <Application>Microsoft Office PowerPoint</Application>
  <PresentationFormat>ユーザー設定</PresentationFormat>
  <Paragraphs>38</Paragraphs>
  <Slides>1</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Arimo</vt:lpstr>
      <vt:lpstr>Arial</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yuan ch</dc:creator>
  <cp:lastModifiedBy>ch yuan</cp:lastModifiedBy>
  <cp:revision>14</cp:revision>
  <dcterms:created xsi:type="dcterms:W3CDTF">2020-11-02T01:42:50Z</dcterms:created>
  <dcterms:modified xsi:type="dcterms:W3CDTF">2025-10-05T14:14:24Z</dcterms:modified>
</cp:coreProperties>
</file>